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6" r:id="rId6"/>
    <p:sldId id="263" r:id="rId7"/>
    <p:sldId id="267" r:id="rId8"/>
    <p:sldId id="268" r:id="rId9"/>
    <p:sldId id="265" r:id="rId10"/>
    <p:sldId id="274" r:id="rId11"/>
    <p:sldId id="270" r:id="rId12"/>
    <p:sldId id="277" r:id="rId13"/>
    <p:sldId id="273" r:id="rId14"/>
    <p:sldId id="269" r:id="rId15"/>
    <p:sldId id="278" r:id="rId16"/>
    <p:sldId id="275" r:id="rId17"/>
    <p:sldId id="260" r:id="rId18"/>
    <p:sldId id="281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34F8377-873B-4865-AD65-6E953BF24DC9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6E11C25-614F-4CDA-8FD7-2EF84324362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49422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8377-873B-4865-AD65-6E953BF24DC9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1C25-614F-4CDA-8FD7-2EF8432436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4772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8377-873B-4865-AD65-6E953BF24DC9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1C25-614F-4CDA-8FD7-2EF84324362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80388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8377-873B-4865-AD65-6E953BF24DC9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1C25-614F-4CDA-8FD7-2EF8432436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7011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8377-873B-4865-AD65-6E953BF24DC9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1C25-614F-4CDA-8FD7-2EF8432436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4994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8377-873B-4865-AD65-6E953BF24DC9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1C25-614F-4CDA-8FD7-2EF8432436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93509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8377-873B-4865-AD65-6E953BF24DC9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1C25-614F-4CDA-8FD7-2EF84324362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79844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8377-873B-4865-AD65-6E953BF24DC9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1C25-614F-4CDA-8FD7-2EF84324362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90362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8377-873B-4865-AD65-6E953BF24DC9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1C25-614F-4CDA-8FD7-2EF84324362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09198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8377-873B-4865-AD65-6E953BF24DC9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1C25-614F-4CDA-8FD7-2EF8432436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87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8377-873B-4865-AD65-6E953BF24DC9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1C25-614F-4CDA-8FD7-2EF84324362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74230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8377-873B-4865-AD65-6E953BF24DC9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1C25-614F-4CDA-8FD7-2EF8432436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6733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8377-873B-4865-AD65-6E953BF24DC9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1C25-614F-4CDA-8FD7-2EF84324362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26552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8377-873B-4865-AD65-6E953BF24DC9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1C25-614F-4CDA-8FD7-2EF84324362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42211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8377-873B-4865-AD65-6E953BF24DC9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1C25-614F-4CDA-8FD7-2EF8432436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55751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8377-873B-4865-AD65-6E953BF24DC9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1C25-614F-4CDA-8FD7-2EF84324362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52875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8377-873B-4865-AD65-6E953BF24DC9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1C25-614F-4CDA-8FD7-2EF8432436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3081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34F8377-873B-4865-AD65-6E953BF24DC9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E11C25-614F-4CDA-8FD7-2EF8432436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0773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95402" y="1237957"/>
            <a:ext cx="9601196" cy="1702191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cs typeface="Aharoni" panose="02010803020104030203" pitchFamily="2" charset="-79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cs typeface="Aharoni" panose="02010803020104030203" pitchFamily="2" charset="-79"/>
              </a:rPr>
            </a:br>
            <a:r>
              <a:rPr lang="ru-RU" sz="1800" b="1" dirty="0" smtClean="0">
                <a:solidFill>
                  <a:schemeClr val="tx1"/>
                </a:solidFill>
                <a:cs typeface="Aharoni" panose="02010803020104030203" pitchFamily="2" charset="-79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cs typeface="Aharoni" panose="02010803020104030203" pitchFamily="2" charset="-79"/>
              </a:rPr>
            </a:br>
            <a:r>
              <a:rPr lang="ru-RU" sz="1800" b="1" dirty="0">
                <a:solidFill>
                  <a:schemeClr val="tx1"/>
                </a:solidFill>
                <a:cs typeface="Aharoni" panose="02010803020104030203" pitchFamily="2" charset="-79"/>
              </a:rPr>
              <a:t/>
            </a:r>
            <a:br>
              <a:rPr lang="ru-RU" sz="1800" b="1" dirty="0">
                <a:solidFill>
                  <a:schemeClr val="tx1"/>
                </a:solidFill>
                <a:cs typeface="Aharoni" panose="02010803020104030203" pitchFamily="2" charset="-79"/>
              </a:rPr>
            </a:br>
            <a:r>
              <a:rPr lang="ru-RU" sz="1800" b="1" dirty="0" smtClean="0">
                <a:solidFill>
                  <a:schemeClr val="tx1"/>
                </a:solidFill>
                <a:cs typeface="Aharoni" panose="02010803020104030203" pitchFamily="2" charset="-79"/>
              </a:rPr>
              <a:t>Государственное </a:t>
            </a:r>
            <a:r>
              <a:rPr lang="ru-RU" sz="1800" b="1" dirty="0">
                <a:solidFill>
                  <a:schemeClr val="tx1"/>
                </a:solidFill>
                <a:cs typeface="Aharoni" panose="02010803020104030203" pitchFamily="2" charset="-79"/>
              </a:rPr>
              <a:t>общеобразовательное учреждение республики Коми «Специальная (коррекционная) школа-интернат № 7» города Воркута </a:t>
            </a:r>
            <a:r>
              <a:rPr lang="ru-RU" sz="1800" b="1" dirty="0" smtClean="0">
                <a:solidFill>
                  <a:schemeClr val="tx1"/>
                </a:solidFill>
                <a:cs typeface="Aharoni" panose="02010803020104030203" pitchFamily="2" charset="-79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cs typeface="Aharoni" panose="02010803020104030203" pitchFamily="2" charset="-79"/>
              </a:rPr>
            </a:br>
            <a:r>
              <a:rPr lang="ru-RU" sz="1800" b="1" dirty="0" smtClean="0">
                <a:solidFill>
                  <a:schemeClr val="tx1"/>
                </a:solidFill>
                <a:cs typeface="Aharoni" panose="02010803020104030203" pitchFamily="2" charset="-79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cs typeface="Aharoni" panose="02010803020104030203" pitchFamily="2" charset="-79"/>
              </a:rPr>
            </a:br>
            <a:r>
              <a:rPr lang="ru-RU" sz="1800" b="1" dirty="0">
                <a:solidFill>
                  <a:schemeClr val="tx1"/>
                </a:solidFill>
                <a:cs typeface="Aharoni" panose="02010803020104030203" pitchFamily="2" charset="-79"/>
              </a:rPr>
              <a:t/>
            </a:r>
            <a:br>
              <a:rPr lang="ru-RU" sz="1800" b="1" dirty="0">
                <a:solidFill>
                  <a:schemeClr val="tx1"/>
                </a:solidFill>
                <a:cs typeface="Aharoni" panose="02010803020104030203" pitchFamily="2" charset="-79"/>
              </a:rPr>
            </a:b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cs typeface="Aharoni" panose="02010803020104030203" pitchFamily="2" charset="-79"/>
              </a:rPr>
              <a:t>Профориентационная работа </a:t>
            </a: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cs typeface="Aharoni" panose="02010803020104030203" pitchFamily="2" charset="-79"/>
              </a:rPr>
              <a:t>на </a:t>
            </a: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cs typeface="Aharoni" panose="02010803020104030203" pitchFamily="2" charset="-79"/>
              </a:rPr>
              <a:t>уроках профильного </a:t>
            </a: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cs typeface="Aharoni" panose="02010803020104030203" pitchFamily="2" charset="-79"/>
              </a:rPr>
              <a:t>труда /профиль поварское дело/ </a:t>
            </a:r>
            <a:b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cs typeface="Aharoni" panose="02010803020104030203" pitchFamily="2" charset="-79"/>
              </a:rPr>
            </a:b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cs typeface="Aharoni" panose="02010803020104030203" pitchFamily="2" charset="-79"/>
              </a:rPr>
              <a:t>и </a:t>
            </a: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cs typeface="Aharoni" panose="02010803020104030203" pitchFamily="2" charset="-79"/>
              </a:rPr>
              <a:t>во внеурочное время в коррекционной школе</a:t>
            </a:r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  <a:cs typeface="Aharoni" panose="02010803020104030203" pitchFamily="2" charset="-79"/>
              </a:rPr>
              <a:t/>
            </a:r>
            <a:br>
              <a:rPr lang="ru-RU" sz="3600" b="1" i="1" dirty="0">
                <a:solidFill>
                  <a:schemeClr val="accent2">
                    <a:lumMod val="75000"/>
                  </a:schemeClr>
                </a:solidFill>
                <a:cs typeface="Aharoni" panose="02010803020104030203" pitchFamily="2" charset="-79"/>
              </a:rPr>
            </a:br>
            <a:r>
              <a:rPr lang="ru-RU" sz="6000" b="1" cap="all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000" b="1" cap="all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295401" y="4438185"/>
            <a:ext cx="9601196" cy="1437682"/>
          </a:xfrm>
        </p:spPr>
        <p:txBody>
          <a:bodyPr>
            <a:normAutofit/>
          </a:bodyPr>
          <a:lstStyle/>
          <a:p>
            <a:pPr marL="82296" indent="0" algn="r">
              <a:spcBef>
                <a:spcPts val="0"/>
              </a:spcBef>
              <a:buNone/>
            </a:pPr>
            <a:r>
              <a:rPr lang="ru-RU" sz="1600" b="1" dirty="0">
                <a:cs typeface="Aharoni" panose="02010803020104030203" pitchFamily="2" charset="-79"/>
              </a:rPr>
              <a:t>Выполнила </a:t>
            </a:r>
          </a:p>
          <a:p>
            <a:pPr marL="82296" indent="0" algn="r">
              <a:spcBef>
                <a:spcPts val="0"/>
              </a:spcBef>
              <a:buNone/>
            </a:pPr>
            <a:r>
              <a:rPr lang="ru-RU" sz="1600" b="1" dirty="0">
                <a:cs typeface="Aharoni" panose="02010803020104030203" pitchFamily="2" charset="-79"/>
              </a:rPr>
              <a:t>Климина Татьяна Николаевна</a:t>
            </a:r>
          </a:p>
          <a:p>
            <a:pPr marL="82296" indent="0" algn="r">
              <a:spcBef>
                <a:spcPts val="0"/>
              </a:spcBef>
              <a:buNone/>
            </a:pPr>
            <a:r>
              <a:rPr lang="ru-RU" sz="1600" b="1" dirty="0">
                <a:cs typeface="Aharoni" panose="02010803020104030203" pitchFamily="2" charset="-79"/>
              </a:rPr>
              <a:t>учитель трудового </a:t>
            </a:r>
            <a:r>
              <a:rPr lang="ru-RU" sz="1600" b="1" dirty="0" smtClean="0">
                <a:cs typeface="Aharoni" panose="02010803020104030203" pitchFamily="2" charset="-79"/>
              </a:rPr>
              <a:t>обучения </a:t>
            </a:r>
          </a:p>
          <a:p>
            <a:pPr marL="82296" indent="0" algn="r">
              <a:spcBef>
                <a:spcPts val="0"/>
              </a:spcBef>
              <a:buNone/>
            </a:pPr>
            <a:r>
              <a:rPr lang="ru-RU" sz="1600" b="1" dirty="0" smtClean="0">
                <a:cs typeface="Aharoni" panose="02010803020104030203" pitchFamily="2" charset="-79"/>
              </a:rPr>
              <a:t>г</a:t>
            </a:r>
            <a:r>
              <a:rPr lang="ru-RU" sz="1600" b="1" dirty="0">
                <a:cs typeface="Aharoni" panose="02010803020104030203" pitchFamily="2" charset="-79"/>
              </a:rPr>
              <a:t>. Воркуты</a:t>
            </a:r>
          </a:p>
          <a:p>
            <a:pPr algn="r"/>
            <a:endParaRPr lang="ru-RU" sz="1600" dirty="0">
              <a:cs typeface="Aharoni" panose="02010803020104030203" pitchFamily="2" charset="-79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533" y="3179298"/>
            <a:ext cx="3747137" cy="30808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359609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3868" y="1055078"/>
            <a:ext cx="9753338" cy="413024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       Главным направлением профориентационной работы в школе – интернате является воспитание у детей интересов и склонностей к рекомендуемым видам труда при учете их потенциальных возможностей, реализация которых обеспечивается коррекционным характером обучения, ее особой спецификой в учебном процессе.     </a:t>
            </a:r>
            <a:br>
              <a:rPr lang="ru-RU" sz="2700" b="1" dirty="0" smtClean="0"/>
            </a:br>
            <a:r>
              <a:rPr lang="ru-RU" sz="2700" b="1" dirty="0" smtClean="0"/>
              <a:t>       Перед учителями трудового обучения стоит задача так организовать работу, чтобы каждый ученик не только испытал чувство удовлетворения и гордости за приобретенные умения и навыки работы в школьных мастерских, но чтобы они переросли в желание, а затем привычку трудиться, чтобы возник устойчивый интерес выбора профессии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3868" y="787791"/>
            <a:ext cx="9592732" cy="2602524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/>
              <a:t>       С первых дней работы в мастерской задается определенный ритм работы. Учащиеся обязаны приходить в мастерскую за несколько минут до звонка. За это время они должны подготовиться к занятию. Учащиеся работают в четком графике с соблюдением правил безопасной работы, все это пригодится им для работы на предприятии, в частных фирмах.</a:t>
            </a:r>
            <a:endParaRPr lang="ru-RU" sz="2400" dirty="0"/>
          </a:p>
        </p:txBody>
      </p:sp>
      <p:pic>
        <p:nvPicPr>
          <p:cNvPr id="6" name="Рисунок 5" descr="D:\Фото детей\6 класс\IMG_226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2342" y="3362268"/>
            <a:ext cx="3581725" cy="284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Фото детей\6 класс\IMG_224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0318" y="3390315"/>
            <a:ext cx="3630939" cy="284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Фото детей\9 класс\IMG_232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541203" y="3570142"/>
            <a:ext cx="3021979" cy="233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980" y="982131"/>
            <a:ext cx="10716321" cy="2251723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/>
              <a:t>       </a:t>
            </a:r>
            <a:r>
              <a:rPr lang="ru-RU" sz="2700" b="1" dirty="0" smtClean="0"/>
              <a:t>Занимаясь в поварской мастерской, учащиеся понимают, что повар - это востребованная профессия. </a:t>
            </a:r>
            <a:r>
              <a:rPr lang="ru-RU" sz="2700" dirty="0"/>
              <a:t> </a:t>
            </a:r>
            <a:r>
              <a:rPr lang="ru-RU" sz="2700" b="1" dirty="0"/>
              <a:t>Н</a:t>
            </a:r>
            <a:r>
              <a:rPr lang="ru-RU" sz="2700" b="1" dirty="0" smtClean="0"/>
              <a:t>а </a:t>
            </a:r>
            <a:r>
              <a:rPr lang="ru-RU" sz="2700" b="1" dirty="0"/>
              <a:t>сегодняшний день рынок общественного питания постоянно развивается: появляются новые рестораны, пиццерии, кафе, кондитерские, столовые, поэтому потребность в хороших профессионалах растет</a:t>
            </a:r>
            <a:r>
              <a:rPr lang="ru-RU" sz="2700" b="1" dirty="0" smtClean="0"/>
              <a:t>. </a:t>
            </a:r>
            <a:r>
              <a:rPr lang="ru-RU" sz="2700" b="1" dirty="0"/>
              <a:t>Приготовление пищи — поле для бесконечных экспериментов! </a:t>
            </a:r>
            <a:r>
              <a:rPr lang="ru-RU" sz="2700" b="1" dirty="0" smtClean="0"/>
              <a:t>Изучая </a:t>
            </a:r>
            <a:r>
              <a:rPr lang="ru-RU" sz="2700" b="1" dirty="0"/>
              <a:t>различные ингредиенты, </a:t>
            </a:r>
            <a:r>
              <a:rPr lang="ru-RU" sz="2700" b="1" dirty="0" smtClean="0"/>
              <a:t>школьники учатся их сочетать, создавая различные оттенки вкусов, </a:t>
            </a:r>
            <a:r>
              <a:rPr lang="ru-RU" sz="2700" b="1" dirty="0"/>
              <a:t>которые </a:t>
            </a:r>
            <a:r>
              <a:rPr lang="ru-RU" sz="2700" b="1" dirty="0" smtClean="0"/>
              <a:t>придают </a:t>
            </a:r>
            <a:r>
              <a:rPr lang="ru-RU" sz="2700" b="1" dirty="0"/>
              <a:t>блюду неповторимый и оригинальный вкус.</a:t>
            </a:r>
          </a:p>
        </p:txBody>
      </p:sp>
      <p:pic>
        <p:nvPicPr>
          <p:cNvPr id="5" name="Picture 4" descr="image-11-10-23-12-48 (8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2606" y="3621574"/>
            <a:ext cx="4152886" cy="308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Фото детей\7 класс овощ маффины\IMG_769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839" y="3864623"/>
            <a:ext cx="3050801" cy="259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458" y="3314508"/>
            <a:ext cx="4204010" cy="330396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3868" y="618978"/>
            <a:ext cx="9592732" cy="2785404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/>
              <a:t>       Одна из задач трудовой подготовки учащихся – научить выполнять любую работу качественно. Анализ выполненных работ является обязательным элементом урока, так как приучает учеников к самостоятельности, ответственности за результаты своего труда, формирует приемы работы с инструментами и приспособлениями, мотивирует к выполнению качественной работы, формирует и развивает навыки самоконтроля.</a:t>
            </a:r>
            <a:endParaRPr lang="ru-RU" sz="2400" b="1" dirty="0"/>
          </a:p>
        </p:txBody>
      </p:sp>
      <p:pic>
        <p:nvPicPr>
          <p:cNvPr id="8" name="Рисунок 7" descr="D:\Фото детей\6 и 9\IMG_422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452379" y="3643405"/>
            <a:ext cx="2960137" cy="2319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600000" lon="0" rev="0"/>
            </a:camera>
            <a:lightRig rig="threePt" dir="t"/>
          </a:scene3d>
        </p:spPr>
      </p:pic>
      <p:pic>
        <p:nvPicPr>
          <p:cNvPr id="9" name="Рисунок 8" descr="D:\Фото детей\5 класс 23\Доброшкола эл приборы\IMG_125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6251" y="3404380"/>
            <a:ext cx="3403983" cy="2795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Фото детей\09.21 7 класс\IMG_67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74661" y="3404381"/>
            <a:ext cx="3419719" cy="2795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434" y="422031"/>
            <a:ext cx="10694020" cy="2180877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/>
              <a:t>       Перед учителем трудового обучения стоит задача так организовать работу, чтобы каждый ученик не только испытал чувство удовлетворения и гордости за приобретенные умения и навыки работы в школьных мастерских, но чтобы они переросли в желание, а затем привычку трудиться, чтобы возник устойчивый интерес выбора профессии.</a:t>
            </a:r>
            <a:endParaRPr lang="ru-RU" sz="2400" b="1" dirty="0"/>
          </a:p>
        </p:txBody>
      </p:sp>
      <p:pic>
        <p:nvPicPr>
          <p:cNvPr id="5" name="Рисунок 4" descr="D:\Фото 23\Масленница Каргина ТМ\167697606531672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22" y="3140204"/>
            <a:ext cx="4473527" cy="3164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Фото детей\фото газета и 2 тур КК пицца италия\конкурт 2тур\IMG_868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939" y="3374632"/>
            <a:ext cx="3735917" cy="2930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23635" y="2497873"/>
            <a:ext cx="3267307" cy="424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132617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/>
              <a:t>       Все выпускники профиля «поварское дело» сдали экзамены на «</a:t>
            </a:r>
            <a:r>
              <a:rPr lang="ru-RU" sz="2400" b="1" dirty="0"/>
              <a:t>х</a:t>
            </a:r>
            <a:r>
              <a:rPr lang="ru-RU" sz="2400" b="1" dirty="0" smtClean="0"/>
              <a:t>орошо» и «отлично» и продолжили обучение по выбранной специальности.</a:t>
            </a:r>
            <a:endParaRPr lang="ru-RU" sz="2400" b="1" dirty="0"/>
          </a:p>
        </p:txBody>
      </p:sp>
      <p:pic>
        <p:nvPicPr>
          <p:cNvPr id="5" name="Объект 7" descr="I:\Фото КОНКУРС\IMG_818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52985" y="3832134"/>
            <a:ext cx="347923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06" y="3724507"/>
            <a:ext cx="3862932" cy="2987947"/>
          </a:xfrm>
          <a:prstGeom prst="rect">
            <a:avLst/>
          </a:prstGeom>
        </p:spPr>
      </p:pic>
      <p:pic>
        <p:nvPicPr>
          <p:cNvPr id="7" name="Объект 3" descr="D:\Экзамен 21\IMG_4955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7362" y="2103942"/>
            <a:ext cx="500860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143627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2459" y="982132"/>
            <a:ext cx="10415239" cy="187258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/>
              <a:t>       Залог </a:t>
            </a:r>
            <a:r>
              <a:rPr lang="ru-RU" sz="2700" b="1" dirty="0"/>
              <a:t>успешного обучения – это развитие и активное использование детьми своих творческих способностей, ведь они играют огромную роль в формировании личности учащихся. Мотивируя школьников на участие в творческих конкурсах и олимпиадах, мы даём им возможность проявить себя, испытать гордость собственными достижениями, совершенствовать свои навыки. Это отличный старт к будущим победам. </a:t>
            </a:r>
            <a:r>
              <a:rPr lang="ru-RU" dirty="0"/>
              <a:t/>
            </a:r>
            <a:br>
              <a:rPr lang="ru-RU" dirty="0"/>
            </a:br>
            <a:endParaRPr lang="ru-RU" sz="2400" b="1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216" y="3024467"/>
            <a:ext cx="2831993" cy="3757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0" name="Рисунок 1" descr="C:\Users\PC\Desktop\IMG_88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7951" y="2713089"/>
            <a:ext cx="3154555" cy="4069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Фото детей\5 класс 23\Магазин\IMG_253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6938" y="3174142"/>
            <a:ext cx="4533284" cy="34586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246" y="356839"/>
            <a:ext cx="9601196" cy="2910468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/>
              <a:t>       </a:t>
            </a:r>
            <a:br>
              <a:rPr lang="ru-RU" sz="2700" b="1" dirty="0" smtClean="0"/>
            </a:br>
            <a:r>
              <a:rPr lang="ru-RU" sz="2700" b="1" dirty="0"/>
              <a:t> </a:t>
            </a:r>
            <a:r>
              <a:rPr lang="ru-RU" sz="2700" b="1" dirty="0" smtClean="0"/>
              <a:t>      Таким образом, правильная организация профессиональной ориентации детей с нарушением интеллекта на уроках трудового обучения улучшает качество знаний учащихся и активизирует процесс обучения и воспитания.</a:t>
            </a:r>
            <a:br>
              <a:rPr lang="ru-RU" sz="2700" b="1" dirty="0" smtClean="0"/>
            </a:br>
            <a:r>
              <a:rPr lang="ru-RU" sz="2700" b="1" dirty="0" smtClean="0"/>
              <a:t>       Естественно, важно помнить, что </a:t>
            </a:r>
            <a:r>
              <a:rPr lang="ru-RU" sz="2700" b="1" dirty="0" err="1" smtClean="0"/>
              <a:t>профориентационная</a:t>
            </a:r>
            <a:r>
              <a:rPr lang="ru-RU" sz="2700" b="1" dirty="0" smtClean="0"/>
              <a:t> работа в школе приносит пользу тогда только, когда привлечен весь педагогический коллектив.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700" b="1" dirty="0"/>
          </a:p>
        </p:txBody>
      </p:sp>
      <p:pic>
        <p:nvPicPr>
          <p:cNvPr id="6146" name="Picture 2" descr="IMG_33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512" y="3603068"/>
            <a:ext cx="3124743" cy="2738426"/>
          </a:xfrm>
          <a:prstGeom prst="rect">
            <a:avLst/>
          </a:prstGeom>
          <a:noFill/>
        </p:spPr>
      </p:pic>
      <p:pic>
        <p:nvPicPr>
          <p:cNvPr id="6145" name="Picture 1" descr="attachment (1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9512" y="3603068"/>
            <a:ext cx="3190059" cy="2688140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2162175"/>
            <a:ext cx="12192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38576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50" name="Picture 6" descr="attachment (9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9815" y="3154632"/>
            <a:ext cx="5030058" cy="3635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77670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57922"/>
            <a:ext cx="9601196" cy="1204332"/>
          </a:xfrm>
        </p:spPr>
        <p:txBody>
          <a:bodyPr/>
          <a:lstStyle/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СПАСИБО ЗА ВНИМАНИЕ!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830" y="1862254"/>
            <a:ext cx="5954751" cy="44381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556905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8644" y="535259"/>
            <a:ext cx="10470995" cy="5776331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/>
              <a:t>      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Профориентация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 в школе</a:t>
            </a:r>
            <a:r>
              <a:rPr lang="ru-RU" sz="2400" b="1" dirty="0"/>
              <a:t> – это комплекс действий </a:t>
            </a:r>
            <a:r>
              <a:rPr lang="ru-RU" sz="2400" b="1" dirty="0" smtClean="0"/>
              <a:t>направленный на выявление </a:t>
            </a:r>
            <a:r>
              <a:rPr lang="ru-RU" sz="2400" b="1" dirty="0"/>
              <a:t>у школьников склонностей и талантов к определённым видам профессиональной деятельности, а также система действий, направленных на формирование готовности к труду и помощь в выборе карьерного пути.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       Реализуется </a:t>
            </a:r>
            <a:r>
              <a:rPr lang="ru-RU" sz="2400" b="1" dirty="0"/>
              <a:t>непосредственно во время учебно-воспитательного процесса, а также во внешкольную и внеурочную работу с обучающимися и их родителями</a:t>
            </a:r>
            <a:r>
              <a:rPr lang="ru-RU" sz="2400" b="1" dirty="0" smtClean="0"/>
              <a:t>.</a:t>
            </a:r>
            <a:br>
              <a:rPr lang="ru-RU" sz="2400" b="1" dirty="0" smtClean="0"/>
            </a:br>
            <a:r>
              <a:rPr lang="ru-RU" sz="2400" b="1" dirty="0"/>
              <a:t> </a:t>
            </a:r>
            <a:r>
              <a:rPr lang="ru-RU" sz="2400" b="1" dirty="0" smtClean="0"/>
              <a:t>      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Цель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 профориентационной работы:</a:t>
            </a:r>
            <a:r>
              <a:rPr lang="ru-RU" sz="2400" b="1" dirty="0"/>
              <a:t>                                                                 - оказание профориентационной поддержки учащимся в процессе выбора профиля обучения и сферы </a:t>
            </a:r>
            <a:r>
              <a:rPr lang="ru-RU" sz="2400" b="1" dirty="0" smtClean="0"/>
              <a:t>будущей профессиональной</a:t>
            </a:r>
            <a:r>
              <a:rPr lang="ru-RU" sz="2400" b="1" dirty="0"/>
              <a:t> 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деятельности</a:t>
            </a:r>
            <a:r>
              <a:rPr lang="ru-RU" sz="2400" b="1" dirty="0"/>
              <a:t>;          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- </a:t>
            </a:r>
            <a:r>
              <a:rPr lang="ru-RU" sz="2400" b="1" dirty="0"/>
              <a:t>выработка у школьников профессионального самоопределения в условиях свободы выбора сферы деятельности, в соответствии со своими возможностями, способностями и с учетом требований рынка труда.</a:t>
            </a:r>
          </a:p>
        </p:txBody>
      </p:sp>
    </p:spTree>
    <p:extLst>
      <p:ext uri="{BB962C8B-B14F-4D97-AF65-F5344CB8AC3E}">
        <p14:creationId xmlns="" xmlns:p14="http://schemas.microsoft.com/office/powerpoint/2010/main" val="37143314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69072"/>
            <a:ext cx="9601196" cy="1862255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/>
              <a:t>       В нашем учреждении </a:t>
            </a:r>
            <a:r>
              <a:rPr lang="ru-RU" sz="2400" b="1" dirty="0" smtClean="0">
                <a:solidFill>
                  <a:schemeClr val="tx1"/>
                </a:solidFill>
              </a:rPr>
              <a:t>область «Технология» представлена следующими направлениями: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- столярно-слесарное дело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- швейное дело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- поварское дело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4" name="Picture 4" descr="https://917999.kz/attachments/Image/mebelshchik.jpg?template=generi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222" y="2743200"/>
            <a:ext cx="3204583" cy="25927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yntymak.ru/oc-content/uploads/644/275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84" y="3792240"/>
            <a:ext cx="3066092" cy="25477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nsovetnik.ru/files/lori-0006518021-smallww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24" y="3647276"/>
            <a:ext cx="3070274" cy="25477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226295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24468"/>
            <a:ext cx="9601196" cy="3257419"/>
          </a:xfrm>
        </p:spPr>
        <p:txBody>
          <a:bodyPr>
            <a:normAutofit fontScale="90000"/>
          </a:bodyPr>
          <a:lstStyle/>
          <a:p>
            <a:pPr marL="82296" indent="0" algn="l"/>
            <a:r>
              <a:rPr lang="ru-RU" sz="2700" b="1" dirty="0">
                <a:solidFill>
                  <a:schemeClr val="tx2"/>
                </a:solidFill>
              </a:rPr>
              <a:t/>
            </a:r>
            <a:br>
              <a:rPr lang="ru-RU" sz="2700" b="1" dirty="0">
                <a:solidFill>
                  <a:schemeClr val="tx2"/>
                </a:solidFill>
              </a:rPr>
            </a:br>
            <a:r>
              <a:rPr lang="ru-RU" sz="2700" b="1" dirty="0" smtClean="0">
                <a:solidFill>
                  <a:schemeClr val="tx2"/>
                </a:solidFill>
              </a:rPr>
              <a:t>       В 2019 году, благодаря федеральному проекту «Современная школа»</a:t>
            </a:r>
            <a:r>
              <a:rPr lang="ru-RU" sz="2700" dirty="0"/>
              <a:t> </a:t>
            </a:r>
            <a:r>
              <a:rPr lang="ru-RU" sz="2700" b="1" dirty="0" smtClean="0"/>
              <a:t>Национального проекта</a:t>
            </a:r>
            <a:r>
              <a:rPr lang="ru-RU" sz="2700" dirty="0"/>
              <a:t> «</a:t>
            </a:r>
            <a:r>
              <a:rPr lang="ru-RU" sz="2700" b="1" dirty="0"/>
              <a:t>Образование</a:t>
            </a:r>
            <a:r>
              <a:rPr lang="ru-RU" sz="2700" dirty="0" smtClean="0"/>
              <a:t>»</a:t>
            </a:r>
            <a:r>
              <a:rPr lang="ru-RU" sz="2700" b="1" dirty="0" smtClean="0"/>
              <a:t>,  </a:t>
            </a:r>
            <a:r>
              <a:rPr lang="ru-RU" sz="2700" b="1" dirty="0" smtClean="0">
                <a:solidFill>
                  <a:schemeClr val="tx2"/>
                </a:solidFill>
              </a:rPr>
              <a:t>была </a:t>
            </a:r>
            <a:r>
              <a:rPr lang="ru-RU" sz="2700" b="1" dirty="0">
                <a:solidFill>
                  <a:schemeClr val="tx2"/>
                </a:solidFill>
              </a:rPr>
              <a:t>оборудована мастерская «Поварское дело</a:t>
            </a:r>
            <a:r>
              <a:rPr lang="ru-RU" sz="2700" b="1" dirty="0" smtClean="0">
                <a:solidFill>
                  <a:schemeClr val="tx2"/>
                </a:solidFill>
              </a:rPr>
              <a:t>».</a:t>
            </a:r>
            <a:r>
              <a:rPr lang="ru-RU" sz="2700" b="1" dirty="0">
                <a:solidFill>
                  <a:schemeClr val="tx2"/>
                </a:solidFill>
              </a:rPr>
              <a:t/>
            </a:r>
            <a:br>
              <a:rPr lang="ru-RU" sz="2700" b="1" dirty="0">
                <a:solidFill>
                  <a:schemeClr val="tx2"/>
                </a:solidFill>
              </a:rPr>
            </a:br>
            <a:r>
              <a:rPr lang="ru-RU" sz="2700" b="1" dirty="0" smtClean="0">
                <a:solidFill>
                  <a:schemeClr val="tx2"/>
                </a:solidFill>
              </a:rPr>
              <a:t>– </a:t>
            </a:r>
            <a:r>
              <a:rPr lang="ru-RU" sz="2700" b="1" dirty="0">
                <a:solidFill>
                  <a:schemeClr val="tx2"/>
                </a:solidFill>
              </a:rPr>
              <a:t>в 2019-2020 учебном году 5, 8, 9 классы;</a:t>
            </a:r>
            <a:br>
              <a:rPr lang="ru-RU" sz="2700" b="1" dirty="0">
                <a:solidFill>
                  <a:schemeClr val="tx2"/>
                </a:solidFill>
              </a:rPr>
            </a:br>
            <a:r>
              <a:rPr lang="ru-RU" sz="2700" b="1" dirty="0">
                <a:solidFill>
                  <a:schemeClr val="tx2"/>
                </a:solidFill>
              </a:rPr>
              <a:t>– в 2020-2021 учебном году 5, 6, 8, 9 классы;</a:t>
            </a:r>
            <a:br>
              <a:rPr lang="ru-RU" sz="2700" b="1" dirty="0">
                <a:solidFill>
                  <a:schemeClr val="tx2"/>
                </a:solidFill>
              </a:rPr>
            </a:br>
            <a:r>
              <a:rPr lang="ru-RU" sz="2700" b="1" dirty="0">
                <a:solidFill>
                  <a:schemeClr val="tx2"/>
                </a:solidFill>
              </a:rPr>
              <a:t>– в 2021-2022 учебном году 6, 7, 9 классы;</a:t>
            </a:r>
            <a:br>
              <a:rPr lang="ru-RU" sz="2700" b="1" dirty="0">
                <a:solidFill>
                  <a:schemeClr val="tx2"/>
                </a:solidFill>
              </a:rPr>
            </a:br>
            <a:r>
              <a:rPr lang="ru-RU" sz="2700" b="1" dirty="0">
                <a:solidFill>
                  <a:schemeClr val="tx2"/>
                </a:solidFill>
              </a:rPr>
              <a:t>– </a:t>
            </a:r>
            <a:r>
              <a:rPr lang="ru-RU" sz="2700" b="1" dirty="0" smtClean="0">
                <a:solidFill>
                  <a:schemeClr val="tx2"/>
                </a:solidFill>
              </a:rPr>
              <a:t>в </a:t>
            </a:r>
            <a:r>
              <a:rPr lang="ru-RU" sz="2700" b="1" dirty="0">
                <a:solidFill>
                  <a:schemeClr val="tx2"/>
                </a:solidFill>
              </a:rPr>
              <a:t>2022-2023 учебном году 5, 7, 8 </a:t>
            </a:r>
            <a:r>
              <a:rPr lang="ru-RU" sz="2700" b="1" dirty="0" smtClean="0">
                <a:solidFill>
                  <a:schemeClr val="tx2"/>
                </a:solidFill>
              </a:rPr>
              <a:t>классы;                                                     – </a:t>
            </a:r>
            <a:r>
              <a:rPr lang="ru-RU" sz="2700" b="1" dirty="0">
                <a:solidFill>
                  <a:schemeClr val="tx2"/>
                </a:solidFill>
              </a:rPr>
              <a:t>в </a:t>
            </a:r>
            <a:r>
              <a:rPr lang="ru-RU" sz="2700" b="1" dirty="0" smtClean="0">
                <a:solidFill>
                  <a:schemeClr val="tx2"/>
                </a:solidFill>
              </a:rPr>
              <a:t>2023-2024 </a:t>
            </a:r>
            <a:r>
              <a:rPr lang="ru-RU" sz="2700" b="1" dirty="0">
                <a:solidFill>
                  <a:schemeClr val="tx2"/>
                </a:solidFill>
              </a:rPr>
              <a:t>учебном году </a:t>
            </a:r>
            <a:r>
              <a:rPr lang="ru-RU" sz="2700" b="1" dirty="0" smtClean="0">
                <a:solidFill>
                  <a:schemeClr val="tx2"/>
                </a:solidFill>
              </a:rPr>
              <a:t>6, 8, 9 классы.                                                                              </a:t>
            </a:r>
            <a:r>
              <a:rPr lang="ru-RU" dirty="0">
                <a:solidFill>
                  <a:schemeClr val="tx2"/>
                </a:solidFill>
              </a:rPr>
              <a:t/>
            </a:r>
            <a:br>
              <a:rPr lang="ru-RU" dirty="0">
                <a:solidFill>
                  <a:schemeClr val="tx2"/>
                </a:solidFill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691" y="3791835"/>
            <a:ext cx="8494383" cy="2691441"/>
          </a:xfrm>
        </p:spPr>
      </p:pic>
    </p:spTree>
    <p:extLst>
      <p:ext uri="{BB962C8B-B14F-4D97-AF65-F5344CB8AC3E}">
        <p14:creationId xmlns="" xmlns:p14="http://schemas.microsoft.com/office/powerpoint/2010/main" val="35622137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947854"/>
            <a:ext cx="9922725" cy="1743589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/>
              <a:t>      Профориентационная работа в нашем учреждении начинается с младшего звена. Чтобы приобщить учащихся школьников к новой дисциплине, </a:t>
            </a:r>
            <a:r>
              <a:rPr lang="ru-RU" sz="2400" b="1" dirty="0"/>
              <a:t>мы </a:t>
            </a:r>
            <a:r>
              <a:rPr lang="ru-RU" sz="2400" b="1" dirty="0" smtClean="0"/>
              <a:t>проводим мастер-классы </a:t>
            </a:r>
            <a:r>
              <a:rPr lang="ru-RU" sz="2400" b="1" dirty="0"/>
              <a:t>на тему «Полезно – значит вкусно!». </a:t>
            </a:r>
            <a:r>
              <a:rPr lang="ru-RU" sz="2400" b="1" dirty="0" smtClean="0"/>
              <a:t>Делая первые шаги в огромном мире гастрономии, ребята  знакомятся с </a:t>
            </a:r>
            <a:r>
              <a:rPr lang="ru-RU" sz="2400" b="1" dirty="0"/>
              <a:t>новыми не сложными блюдами, напитками и с удовольствием </a:t>
            </a:r>
            <a:r>
              <a:rPr lang="ru-RU" sz="2400" b="1" dirty="0" smtClean="0"/>
              <a:t>готовят </a:t>
            </a:r>
            <a:r>
              <a:rPr lang="ru-RU" sz="2400" b="1" dirty="0"/>
              <a:t>их с участием воспитателей.</a:t>
            </a:r>
            <a:br>
              <a:rPr lang="ru-RU" sz="2400" b="1" dirty="0"/>
            </a:br>
            <a:endParaRPr lang="ru-RU" sz="2400" b="1" dirty="0"/>
          </a:p>
        </p:txBody>
      </p:sp>
      <p:pic>
        <p:nvPicPr>
          <p:cNvPr id="1034" name="Picture 10" descr="IMG_96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38" y="3881887"/>
            <a:ext cx="3256021" cy="2760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IMG_96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475" y="2825258"/>
            <a:ext cx="4273130" cy="3653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IMG_967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940" y="3714198"/>
            <a:ext cx="3761116" cy="28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075004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039" y="111512"/>
            <a:ext cx="10514455" cy="2838721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       В </a:t>
            </a:r>
            <a:r>
              <a:rPr lang="ru-RU" sz="2400" b="1" dirty="0">
                <a:solidFill>
                  <a:schemeClr val="tx1"/>
                </a:solidFill>
              </a:rPr>
              <a:t>2022-2023 учебном году организован кружок «Разговор о правильном </a:t>
            </a:r>
            <a:r>
              <a:rPr lang="ru-RU" sz="2400" b="1" dirty="0" smtClean="0">
                <a:solidFill>
                  <a:schemeClr val="tx1"/>
                </a:solidFill>
              </a:rPr>
              <a:t>питании», в котором обучаются школьники 3 -4 классов. </a:t>
            </a:r>
            <a:r>
              <a:rPr lang="ru-RU" sz="2400" b="1" dirty="0" smtClean="0"/>
              <a:t>Это </a:t>
            </a:r>
            <a:r>
              <a:rPr lang="ru-RU" sz="2400" b="1" dirty="0"/>
              <a:t> </a:t>
            </a:r>
            <a:r>
              <a:rPr lang="ru-RU" sz="2400" b="1" dirty="0" smtClean="0"/>
              <a:t>введение, подготовительный этап к изучению предмета профильный труд. </a:t>
            </a:r>
            <a:r>
              <a:rPr lang="ru-RU" sz="2400" b="1" dirty="0"/>
              <a:t>Его цель – подготовить психологически и содержательно к успешному решению учебных </a:t>
            </a:r>
            <a:r>
              <a:rPr lang="ru-RU" sz="2400" b="1" dirty="0" smtClean="0"/>
              <a:t>задач профиля «поварское дело». 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514" y="2657986"/>
            <a:ext cx="4084657" cy="3387177"/>
          </a:xfrm>
          <a:prstGeom prst="rect">
            <a:avLst/>
          </a:prstGeom>
        </p:spPr>
      </p:pic>
      <p:pic>
        <p:nvPicPr>
          <p:cNvPr id="7" name="Picture 2" descr="IMG_64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952" y="2435230"/>
            <a:ext cx="2565542" cy="3404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IMG_644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75" y="3323063"/>
            <a:ext cx="3063658" cy="2951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81691167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4951" y="1483743"/>
            <a:ext cx="9920377" cy="4520242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/>
              <a:t>       </a:t>
            </a:r>
            <a:r>
              <a:rPr lang="ru-RU" sz="2800" b="1" dirty="0" smtClean="0"/>
              <a:t>Программа </a:t>
            </a:r>
            <a:r>
              <a:rPr lang="ru-RU" sz="2800" b="1" dirty="0"/>
              <a:t>кружка «Разговор о правильном питании» формирует у учащихся основы здорового образа жизни, культуры питания за счет развития у них кулинарных навыков и умений, социально-бытовой компетентности, интереса к народным кулинарным </a:t>
            </a:r>
            <a:r>
              <a:rPr lang="ru-RU" sz="2800" b="1" dirty="0" smtClean="0"/>
              <a:t>традициям.</a:t>
            </a:r>
            <a:br>
              <a:rPr lang="ru-RU" sz="2800" b="1" dirty="0" smtClean="0"/>
            </a:br>
            <a:r>
              <a:rPr lang="ru-RU" sz="2800" b="1" dirty="0" smtClean="0"/>
              <a:t>       </a:t>
            </a:r>
            <a:r>
              <a:rPr lang="ru-RU" sz="2800" b="1" dirty="0" smtClean="0">
                <a:solidFill>
                  <a:schemeClr val="tx1"/>
                </a:solidFill>
              </a:rPr>
              <a:t>На </a:t>
            </a:r>
            <a:r>
              <a:rPr lang="ru-RU" sz="2800" b="1" dirty="0">
                <a:solidFill>
                  <a:schemeClr val="tx1"/>
                </a:solidFill>
              </a:rPr>
              <a:t>занятиях учащиеся знакомятся с новыми профессиями, обучение по которым могут продолжить, организацией работы общественного питания, учатся готовить простые блюда в рамках программы «Разговор о правильном питании» компании «Нестле», используя </a:t>
            </a:r>
            <a:r>
              <a:rPr lang="ru-RU" sz="2800" b="1" dirty="0" err="1">
                <a:solidFill>
                  <a:schemeClr val="tx1"/>
                </a:solidFill>
              </a:rPr>
              <a:t>видеорецепты</a:t>
            </a:r>
            <a:r>
              <a:rPr lang="ru-RU" sz="2800" b="1" dirty="0">
                <a:solidFill>
                  <a:schemeClr val="tx1"/>
                </a:solidFill>
              </a:rPr>
              <a:t> конкурса «Кулинарная студия».</a:t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1032" name="Picture 8" descr="https://cdn2.static1-sima-land.com/items/199440/0/700-n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795" y="5006899"/>
            <a:ext cx="2068235" cy="17611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260872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703" y="661182"/>
            <a:ext cx="10312142" cy="2180492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/>
              <a:t>       Внеурочные занятия – </a:t>
            </a:r>
            <a:r>
              <a:rPr lang="ru-RU" sz="2700" b="1" dirty="0"/>
              <a:t>это прекрасная возможность познакомиться 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с волшебным миром кулинарии и </a:t>
            </a:r>
            <a:r>
              <a:rPr lang="ru-RU" sz="2700" b="1" dirty="0"/>
              <a:t>выбрать дальнейшее направление среди предлагаемых в области «Технология». 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       Из </a:t>
            </a:r>
            <a:r>
              <a:rPr lang="ru-RU" sz="2700" b="1" dirty="0"/>
              <a:t>всех </a:t>
            </a:r>
            <a:r>
              <a:rPr lang="ru-RU" sz="2700" b="1" dirty="0" smtClean="0"/>
              <a:t>воспитанников 4 класса, посещавших кружок </a:t>
            </a:r>
            <a:r>
              <a:rPr lang="ru-RU" sz="2700" b="1" dirty="0"/>
              <a:t>в 2022-2023 учебном году, </a:t>
            </a:r>
            <a:r>
              <a:rPr lang="ru-RU" sz="2700" b="1" dirty="0" smtClean="0"/>
              <a:t>100</a:t>
            </a:r>
            <a:r>
              <a:rPr lang="ru-RU" sz="2700" b="1" dirty="0"/>
              <a:t>% школьников выбрали в 5 классе профиль «поварское дело». </a:t>
            </a:r>
            <a:r>
              <a:rPr lang="ru-RU" sz="2700" b="1" dirty="0" smtClean="0"/>
              <a:t>Кружок </a:t>
            </a:r>
            <a:r>
              <a:rPr lang="ru-RU" sz="2700" b="1" dirty="0"/>
              <a:t>пользуется огромной популярностью у </a:t>
            </a:r>
            <a:r>
              <a:rPr lang="ru-RU" sz="2700" b="1" dirty="0" smtClean="0"/>
              <a:t>обучающихся.</a:t>
            </a:r>
            <a:endParaRPr lang="ru-RU" sz="2700" b="1" dirty="0"/>
          </a:p>
        </p:txBody>
      </p:sp>
      <p:pic>
        <p:nvPicPr>
          <p:cNvPr id="3076" name="Picture 4" descr="IMG_31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579" y="3505270"/>
            <a:ext cx="4455543" cy="3233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IMG_259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043" y="2978639"/>
            <a:ext cx="4221192" cy="3095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067022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3411" y="897148"/>
            <a:ext cx="10075653" cy="5003320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chemeClr val="tx1"/>
                </a:solidFill>
              </a:rPr>
              <a:t> </a:t>
            </a:r>
            <a:r>
              <a:rPr lang="ru-RU" sz="2700" b="1" dirty="0" smtClean="0">
                <a:solidFill>
                  <a:schemeClr val="tx1"/>
                </a:solidFill>
              </a:rPr>
              <a:t>      Воспитанники кружка «Разговор о правильном питании» участвуют в различных конкурсах и становятся </a:t>
            </a:r>
            <a:br>
              <a:rPr lang="ru-RU" sz="2700" b="1" dirty="0" smtClean="0">
                <a:solidFill>
                  <a:schemeClr val="tx1"/>
                </a:solidFill>
              </a:rPr>
            </a:br>
            <a:r>
              <a:rPr lang="ru-RU" sz="2700" b="1" dirty="0" smtClean="0">
                <a:solidFill>
                  <a:schemeClr val="tx1"/>
                </a:solidFill>
              </a:rPr>
              <a:t>Победителями, Призёрами, Лидерами зрительского голосования!</a:t>
            </a:r>
            <a:br>
              <a:rPr lang="ru-RU" sz="2700" b="1" dirty="0" smtClean="0">
                <a:solidFill>
                  <a:schemeClr val="tx1"/>
                </a:solidFill>
              </a:rPr>
            </a:br>
            <a:r>
              <a:rPr lang="ru-RU" sz="2700" b="1" i="1" dirty="0" smtClean="0">
                <a:solidFill>
                  <a:schemeClr val="accent2">
                    <a:lumMod val="75000"/>
                  </a:schemeClr>
                </a:solidFill>
              </a:rPr>
              <a:t>Так держать, ребята!!!</a:t>
            </a:r>
            <a:br>
              <a:rPr lang="ru-RU" sz="27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tx1"/>
                </a:solidFill>
              </a:rPr>
              <a:t/>
            </a:r>
            <a:br>
              <a:rPr lang="ru-RU" sz="2700" b="1" dirty="0">
                <a:solidFill>
                  <a:schemeClr val="tx1"/>
                </a:solidFill>
              </a:rPr>
            </a:br>
            <a:r>
              <a:rPr lang="ru-RU" sz="2700" b="1" dirty="0" smtClean="0">
                <a:solidFill>
                  <a:schemeClr val="tx1"/>
                </a:solidFill>
              </a:rPr>
              <a:t/>
            </a:r>
            <a:br>
              <a:rPr lang="ru-RU" sz="2700" b="1" dirty="0" smtClean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/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/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/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/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«Экологический конкурс»                                                     «Кулинарная студия»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667" y="2260120"/>
            <a:ext cx="4037173" cy="33672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56" y="2383877"/>
            <a:ext cx="3971563" cy="3243531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519" y="3771236"/>
            <a:ext cx="2854148" cy="20998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699753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Garamond-Trebuchet MS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772</TotalTime>
  <Words>457</Words>
  <Application>Microsoft Office PowerPoint</Application>
  <PresentationFormat>Произвольный</PresentationFormat>
  <Paragraphs>23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Натуральные материалы</vt:lpstr>
      <vt:lpstr>   Государственное общеобразовательное учреждение республики Коми «Специальная (коррекционная) школа-интернат № 7» города Воркута    Профориентационная работа на уроках профильного труда /профиль поварское дело/  и во внеурочное время в коррекционной школе  </vt:lpstr>
      <vt:lpstr>       Профориентация в школе – это комплекс действий направленный на выявление у школьников склонностей и талантов к определённым видам профессиональной деятельности, а также система действий, направленных на формирование готовности к труду и помощь в выборе карьерного пути.         Реализуется непосредственно во время учебно-воспитательного процесса, а также во внешкольную и внеурочную работу с обучающимися и их родителями.         Цель профориентационной работы:                                                                 - оказание профориентационной поддержки учащимся в процессе выбора профиля обучения и сферы будущей профессиональной  деятельности;            - выработка у школьников профессионального самоопределения в условиях свободы выбора сферы деятельности, в соответствии со своими возможностями, способностями и с учетом требований рынка труда.</vt:lpstr>
      <vt:lpstr>       В нашем учреждении область «Технология» представлена следующими направлениями: - столярно-слесарное дело - швейное дело - поварское дело</vt:lpstr>
      <vt:lpstr>        В 2019 году, благодаря федеральному проекту «Современная школа» Национального проекта «Образование»,  была оборудована мастерская «Поварское дело». – в 2019-2020 учебном году 5, 8, 9 классы; – в 2020-2021 учебном году 5, 6, 8, 9 классы; – в 2021-2022 учебном году 6, 7, 9 классы; – в 2022-2023 учебном году 5, 7, 8 классы;                                                     – в 2023-2024 учебном году 6, 8, 9 классы.                                                                               </vt:lpstr>
      <vt:lpstr>      Профориентационная работа в нашем учреждении начинается с младшего звена. Чтобы приобщить учащихся школьников к новой дисциплине, мы проводим мастер-классы на тему «Полезно – значит вкусно!». Делая первые шаги в огромном мире гастрономии, ребята  знакомятся с новыми не сложными блюдами, напитками и с удовольствием готовят их с участием воспитателей. </vt:lpstr>
      <vt:lpstr>        В 2022-2023 учебном году организован кружок «Разговор о правильном питании», в котором обучаются школьники 3 -4 классов. Это  введение, подготовительный этап к изучению предмета профильный труд. Его цель – подготовить психологически и содержательно к успешному решению учебных задач профиля «поварское дело». </vt:lpstr>
      <vt:lpstr>       Программа кружка «Разговор о правильном питании» формирует у учащихся основы здорового образа жизни, культуры питания за счет развития у них кулинарных навыков и умений, социально-бытовой компетентности, интереса к народным кулинарным традициям.        На занятиях учащиеся знакомятся с новыми профессиями, обучение по которым могут продолжить, организацией работы общественного питания, учатся готовить простые блюда в рамках программы «Разговор о правильном питании» компании «Нестле», используя видеорецепты конкурса «Кулинарная студия».  </vt:lpstr>
      <vt:lpstr>       Внеурочные занятия – это прекрасная возможность познакомиться  с волшебным миром кулинарии и выбрать дальнейшее направление среди предлагаемых в области «Технология».         Из всех воспитанников 4 класса, посещавших кружок в 2022-2023 учебном году, 100% школьников выбрали в 5 классе профиль «поварское дело». Кружок пользуется огромной популярностью у обучающихся.</vt:lpstr>
      <vt:lpstr>       Воспитанники кружка «Разговор о правильном питании» участвуют в различных конкурсах и становятся  Победителями, Призёрами, Лидерами зрительского голосования! Так держать, ребята!!!            «Экологический конкурс»                                                     «Кулинарная студия»</vt:lpstr>
      <vt:lpstr>        Главным направлением профориентационной работы в школе – интернате является воспитание у детей интересов и склонностей к рекомендуемым видам труда при учете их потенциальных возможностей, реализация которых обеспечивается коррекционным характером обучения, ее особой спецификой в учебном процессе.             Перед учителями трудового обучения стоит задача так организовать работу, чтобы каждый ученик не только испытал чувство удовлетворения и гордости за приобретенные умения и навыки работы в школьных мастерских, но чтобы они переросли в желание, а затем привычку трудиться, чтобы возник устойчивый интерес выбора профессии.</vt:lpstr>
      <vt:lpstr>       С первых дней работы в мастерской задается определенный ритм работы. Учащиеся обязаны приходить в мастерскую за несколько минут до звонка. За это время они должны подготовиться к занятию. Учащиеся работают в четком графике с соблюдением правил безопасной работы, все это пригодится им для работы на предприятии, в частных фирмах.</vt:lpstr>
      <vt:lpstr>       Занимаясь в поварской мастерской, учащиеся понимают, что повар - это востребованная профессия.  На сегодняшний день рынок общественного питания постоянно развивается: появляются новые рестораны, пиццерии, кафе, кондитерские, столовые, поэтому потребность в хороших профессионалах растет. Приготовление пищи — поле для бесконечных экспериментов! Изучая различные ингредиенты, школьники учатся их сочетать, создавая различные оттенки вкусов, которые придают блюду неповторимый и оригинальный вкус.</vt:lpstr>
      <vt:lpstr>       Одна из задач трудовой подготовки учащихся – научить выполнять любую работу качественно. Анализ выполненных работ является обязательным элементом урока, так как приучает учеников к самостоятельности, ответственности за результаты своего труда, формирует приемы работы с инструментами и приспособлениями, мотивирует к выполнению качественной работы, формирует и развивает навыки самоконтроля.</vt:lpstr>
      <vt:lpstr>       Перед учителем трудового обучения стоит задача так организовать работу, чтобы каждый ученик не только испытал чувство удовлетворения и гордости за приобретенные умения и навыки работы в школьных мастерских, но чтобы они переросли в желание, а затем привычку трудиться, чтобы возник устойчивый интерес выбора профессии.</vt:lpstr>
      <vt:lpstr>       Все выпускники профиля «поварское дело» сдали экзамены на «хорошо» и «отлично» и продолжили обучение по выбранной специальности.</vt:lpstr>
      <vt:lpstr>       Залог успешного обучения – это развитие и активное использование детьми своих творческих способностей, ведь они играют огромную роль в формировании личности учащихся. Мотивируя школьников на участие в творческих конкурсах и олимпиадах, мы даём им возможность проявить себя, испытать гордость собственными достижениями, совершенствовать свои навыки. Это отличный старт к будущим победам.  </vt:lpstr>
      <vt:lpstr>               Таким образом, правильная организация профессиональной ориентации детей с нарушением интеллекта на уроках трудового обучения улучшает качество знаний учащихся и активизирует процесс обучения и воспитания.        Естественно, важно помнить, что профориентационная работа в школе приносит пользу тогда только, когда привлечен весь педагогический коллектив. 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dream holidays</dc:title>
  <dc:creator>PC</dc:creator>
  <cp:lastModifiedBy>Admin</cp:lastModifiedBy>
  <cp:revision>74</cp:revision>
  <dcterms:created xsi:type="dcterms:W3CDTF">2023-12-17T08:22:10Z</dcterms:created>
  <dcterms:modified xsi:type="dcterms:W3CDTF">2024-01-17T08:59:48Z</dcterms:modified>
</cp:coreProperties>
</file>