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71" r:id="rId8"/>
    <p:sldId id="275" r:id="rId9"/>
    <p:sldId id="272" r:id="rId10"/>
    <p:sldId id="274" r:id="rId11"/>
    <p:sldId id="264" r:id="rId12"/>
    <p:sldId id="269" r:id="rId13"/>
    <p:sldId id="279" r:id="rId14"/>
    <p:sldId id="280" r:id="rId15"/>
    <p:sldId id="281" r:id="rId16"/>
    <p:sldId id="285" r:id="rId17"/>
    <p:sldId id="283" r:id="rId18"/>
    <p:sldId id="278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5" autoAdjust="0"/>
    <p:restoredTop sz="94660"/>
  </p:normalViewPr>
  <p:slideViewPr>
    <p:cSldViewPr>
      <p:cViewPr varScale="1">
        <p:scale>
          <a:sx n="81" d="100"/>
          <a:sy n="81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96DD90-9E7A-4093-9B73-65386D68EC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76C2CB-8A96-4972-80B3-CF0C23A0A49C}">
      <dgm:prSet phldrT="[Текст]"/>
      <dgm:spPr/>
      <dgm:t>
        <a:bodyPr/>
        <a:lstStyle/>
        <a:p>
          <a:r>
            <a:rPr lang="ru-RU" dirty="0"/>
            <a:t>Педагоги</a:t>
          </a:r>
        </a:p>
      </dgm:t>
    </dgm:pt>
    <dgm:pt modelId="{CEDB2A34-332D-4ED7-9892-1C7E5A720131}" type="parTrans" cxnId="{750046A8-6FB7-4A14-AC5A-687D5AFEC417}">
      <dgm:prSet/>
      <dgm:spPr/>
      <dgm:t>
        <a:bodyPr/>
        <a:lstStyle/>
        <a:p>
          <a:endParaRPr lang="ru-RU"/>
        </a:p>
      </dgm:t>
    </dgm:pt>
    <dgm:pt modelId="{E87857F7-6FD3-49C2-B073-32F8FCBCD86F}" type="sibTrans" cxnId="{750046A8-6FB7-4A14-AC5A-687D5AFEC417}">
      <dgm:prSet/>
      <dgm:spPr/>
      <dgm:t>
        <a:bodyPr/>
        <a:lstStyle/>
        <a:p>
          <a:endParaRPr lang="ru-RU"/>
        </a:p>
      </dgm:t>
    </dgm:pt>
    <dgm:pt modelId="{D51BA550-2B29-49DE-830F-E448E484DB11}">
      <dgm:prSet phldrT="[Текст]" custT="1"/>
      <dgm:spPr/>
      <dgm:t>
        <a:bodyPr/>
        <a:lstStyle/>
        <a:p>
          <a:pPr algn="just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Обучение по программе повышения квалификации по медиации</a:t>
          </a:r>
        </a:p>
      </dgm:t>
    </dgm:pt>
    <dgm:pt modelId="{9CA6153C-F94C-4742-BACC-8D93EA9EA5B9}" type="parTrans" cxnId="{0C55278C-A271-4D96-A368-7A3479EB05F5}">
      <dgm:prSet/>
      <dgm:spPr/>
      <dgm:t>
        <a:bodyPr/>
        <a:lstStyle/>
        <a:p>
          <a:endParaRPr lang="ru-RU"/>
        </a:p>
      </dgm:t>
    </dgm:pt>
    <dgm:pt modelId="{AC777F4A-44FA-45FC-8AA4-B8F58989FC7C}" type="sibTrans" cxnId="{0C55278C-A271-4D96-A368-7A3479EB05F5}">
      <dgm:prSet/>
      <dgm:spPr/>
      <dgm:t>
        <a:bodyPr/>
        <a:lstStyle/>
        <a:p>
          <a:endParaRPr lang="ru-RU"/>
        </a:p>
      </dgm:t>
    </dgm:pt>
    <dgm:pt modelId="{BCB103B5-30D0-42A2-93C8-7943D688A804}">
      <dgm:prSet phldrT="[Текст]"/>
      <dgm:spPr/>
      <dgm:t>
        <a:bodyPr/>
        <a:lstStyle/>
        <a:p>
          <a:r>
            <a:rPr lang="ru-RU" dirty="0"/>
            <a:t>Обучающиеся</a:t>
          </a:r>
        </a:p>
      </dgm:t>
    </dgm:pt>
    <dgm:pt modelId="{4512190C-98DA-45DD-891C-238839882CEA}" type="parTrans" cxnId="{DBE99678-B892-4704-8D8C-A86D640A8B7D}">
      <dgm:prSet/>
      <dgm:spPr/>
      <dgm:t>
        <a:bodyPr/>
        <a:lstStyle/>
        <a:p>
          <a:endParaRPr lang="ru-RU"/>
        </a:p>
      </dgm:t>
    </dgm:pt>
    <dgm:pt modelId="{10AA9B54-47E2-4CF0-8A9E-DA0CAC7148B2}" type="sibTrans" cxnId="{DBE99678-B892-4704-8D8C-A86D640A8B7D}">
      <dgm:prSet/>
      <dgm:spPr/>
      <dgm:t>
        <a:bodyPr/>
        <a:lstStyle/>
        <a:p>
          <a:endParaRPr lang="ru-RU"/>
        </a:p>
      </dgm:t>
    </dgm:pt>
    <dgm:pt modelId="{F50FD034-9953-4D6A-83D0-720A1ECF7C52}">
      <dgm:prSet phldrT="[Текст]" custT="1"/>
      <dgm:spPr/>
      <dgm:t>
        <a:bodyPr/>
        <a:lstStyle/>
        <a:p>
          <a:pPr algn="just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Информационные проекты</a:t>
          </a:r>
        </a:p>
      </dgm:t>
    </dgm:pt>
    <dgm:pt modelId="{9E589FC8-4A4D-4875-AB27-DFF26C2A269A}" type="parTrans" cxnId="{58E5053E-F6D6-4206-8396-A3265064F64E}">
      <dgm:prSet/>
      <dgm:spPr/>
      <dgm:t>
        <a:bodyPr/>
        <a:lstStyle/>
        <a:p>
          <a:endParaRPr lang="ru-RU"/>
        </a:p>
      </dgm:t>
    </dgm:pt>
    <dgm:pt modelId="{9C854465-C14F-4244-8EC1-1E3E1B07205D}" type="sibTrans" cxnId="{58E5053E-F6D6-4206-8396-A3265064F64E}">
      <dgm:prSet/>
      <dgm:spPr/>
      <dgm:t>
        <a:bodyPr/>
        <a:lstStyle/>
        <a:p>
          <a:endParaRPr lang="ru-RU"/>
        </a:p>
      </dgm:t>
    </dgm:pt>
    <dgm:pt modelId="{7455A86C-A26F-4585-A4B8-FEAB26A72647}">
      <dgm:prSet phldrT="[Текст]"/>
      <dgm:spPr/>
      <dgm:t>
        <a:bodyPr/>
        <a:lstStyle/>
        <a:p>
          <a:r>
            <a:rPr lang="ru-RU" dirty="0"/>
            <a:t>Родители</a:t>
          </a:r>
        </a:p>
      </dgm:t>
    </dgm:pt>
    <dgm:pt modelId="{6E86289E-628C-4CD1-B9FE-D9C8DE627407}" type="parTrans" cxnId="{A1D80673-E018-4FF3-A506-F46F32F0230D}">
      <dgm:prSet/>
      <dgm:spPr/>
      <dgm:t>
        <a:bodyPr/>
        <a:lstStyle/>
        <a:p>
          <a:endParaRPr lang="ru-RU"/>
        </a:p>
      </dgm:t>
    </dgm:pt>
    <dgm:pt modelId="{14DE4C89-5124-4151-8E3F-3ACAD63228AE}" type="sibTrans" cxnId="{A1D80673-E018-4FF3-A506-F46F32F0230D}">
      <dgm:prSet/>
      <dgm:spPr/>
      <dgm:t>
        <a:bodyPr/>
        <a:lstStyle/>
        <a:p>
          <a:endParaRPr lang="ru-RU"/>
        </a:p>
      </dgm:t>
    </dgm:pt>
    <dgm:pt modelId="{932081AF-B115-4593-8302-3749378149C5}">
      <dgm:prSet phldrT="[Текст]" custT="1"/>
      <dgm:spPr/>
      <dgm:t>
        <a:bodyPr/>
        <a:lstStyle/>
        <a:p>
          <a:pPr algn="just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Информационные проекты</a:t>
          </a:r>
        </a:p>
      </dgm:t>
    </dgm:pt>
    <dgm:pt modelId="{7558E390-343B-4CFC-A10E-3CADDB11550F}" type="parTrans" cxnId="{242FFA85-52C5-484A-BA02-A6CA15F311EA}">
      <dgm:prSet/>
      <dgm:spPr/>
      <dgm:t>
        <a:bodyPr/>
        <a:lstStyle/>
        <a:p>
          <a:endParaRPr lang="ru-RU"/>
        </a:p>
      </dgm:t>
    </dgm:pt>
    <dgm:pt modelId="{837AD5C6-A68A-44D2-AAAE-05EA9A81BD8A}" type="sibTrans" cxnId="{242FFA85-52C5-484A-BA02-A6CA15F311EA}">
      <dgm:prSet/>
      <dgm:spPr/>
      <dgm:t>
        <a:bodyPr/>
        <a:lstStyle/>
        <a:p>
          <a:endParaRPr lang="ru-RU"/>
        </a:p>
      </dgm:t>
    </dgm:pt>
    <dgm:pt modelId="{666E7B2C-F500-45D3-ACEB-F03A7EB08ADA}">
      <dgm:prSet phldrT="[Текст]" custT="1"/>
      <dgm:spPr/>
      <dgm:t>
        <a:bodyPr/>
        <a:lstStyle/>
        <a:p>
          <a:pPr algn="just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Переговорные игры</a:t>
          </a:r>
        </a:p>
      </dgm:t>
    </dgm:pt>
    <dgm:pt modelId="{600FBCBA-41F0-4A08-B22A-97CFC3A9A483}" type="parTrans" cxnId="{F6234B31-CFEA-4870-AA52-E5F722B54214}">
      <dgm:prSet/>
      <dgm:spPr/>
      <dgm:t>
        <a:bodyPr/>
        <a:lstStyle/>
        <a:p>
          <a:endParaRPr lang="ru-RU"/>
        </a:p>
      </dgm:t>
    </dgm:pt>
    <dgm:pt modelId="{51DEDFA4-A6F3-485C-AE75-5DBE4BA8877F}" type="sibTrans" cxnId="{F6234B31-CFEA-4870-AA52-E5F722B54214}">
      <dgm:prSet/>
      <dgm:spPr/>
      <dgm:t>
        <a:bodyPr/>
        <a:lstStyle/>
        <a:p>
          <a:endParaRPr lang="ru-RU"/>
        </a:p>
      </dgm:t>
    </dgm:pt>
    <dgm:pt modelId="{D13EC8DE-AEE5-4962-91E3-8970696BE9E7}">
      <dgm:prSet phldrT="[Текст]" custT="1"/>
      <dgm:spPr/>
      <dgm:t>
        <a:bodyPr/>
        <a:lstStyle/>
        <a:p>
          <a:pPr algn="just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Дополнительная общеобразовательная общеразвивающая программа «Юный медиатор»</a:t>
          </a:r>
        </a:p>
      </dgm:t>
    </dgm:pt>
    <dgm:pt modelId="{F6EFA3CE-A09C-4789-9F03-20C35C65A8DA}" type="parTrans" cxnId="{A31CB8D8-AEFF-4CB5-8557-2EE82EBDB2DC}">
      <dgm:prSet/>
      <dgm:spPr/>
      <dgm:t>
        <a:bodyPr/>
        <a:lstStyle/>
        <a:p>
          <a:endParaRPr lang="ru-RU"/>
        </a:p>
      </dgm:t>
    </dgm:pt>
    <dgm:pt modelId="{516BDEFC-9EEE-40B2-9EBB-180716D991A6}" type="sibTrans" cxnId="{A31CB8D8-AEFF-4CB5-8557-2EE82EBDB2DC}">
      <dgm:prSet/>
      <dgm:spPr/>
      <dgm:t>
        <a:bodyPr/>
        <a:lstStyle/>
        <a:p>
          <a:endParaRPr lang="ru-RU"/>
        </a:p>
      </dgm:t>
    </dgm:pt>
    <dgm:pt modelId="{91EE9AF4-0D28-4FE1-9A19-436C00AB33AC}" type="pres">
      <dgm:prSet presAssocID="{0D96DD90-9E7A-4093-9B73-65386D68EC13}" presName="Name0" presStyleCnt="0">
        <dgm:presLayoutVars>
          <dgm:dir/>
          <dgm:animLvl val="lvl"/>
          <dgm:resizeHandles val="exact"/>
        </dgm:presLayoutVars>
      </dgm:prSet>
      <dgm:spPr/>
    </dgm:pt>
    <dgm:pt modelId="{88B5B16E-1D48-4151-9E61-7921A8BD211B}" type="pres">
      <dgm:prSet presAssocID="{DC76C2CB-8A96-4972-80B3-CF0C23A0A49C}" presName="linNode" presStyleCnt="0"/>
      <dgm:spPr/>
    </dgm:pt>
    <dgm:pt modelId="{09716921-907F-4971-A89C-12AD78A78253}" type="pres">
      <dgm:prSet presAssocID="{DC76C2CB-8A96-4972-80B3-CF0C23A0A49C}" presName="parentText" presStyleLbl="node1" presStyleIdx="0" presStyleCnt="3" custLinFactNeighborX="-2003">
        <dgm:presLayoutVars>
          <dgm:chMax val="1"/>
          <dgm:bulletEnabled val="1"/>
        </dgm:presLayoutVars>
      </dgm:prSet>
      <dgm:spPr/>
    </dgm:pt>
    <dgm:pt modelId="{E1466A9F-988C-4E52-9CCB-539D19D18177}" type="pres">
      <dgm:prSet presAssocID="{DC76C2CB-8A96-4972-80B3-CF0C23A0A49C}" presName="descendantText" presStyleLbl="alignAccFollowNode1" presStyleIdx="0" presStyleCnt="3">
        <dgm:presLayoutVars>
          <dgm:bulletEnabled val="1"/>
        </dgm:presLayoutVars>
      </dgm:prSet>
      <dgm:spPr/>
    </dgm:pt>
    <dgm:pt modelId="{571BB652-7068-4E5C-91D7-794372983414}" type="pres">
      <dgm:prSet presAssocID="{E87857F7-6FD3-49C2-B073-32F8FCBCD86F}" presName="sp" presStyleCnt="0"/>
      <dgm:spPr/>
    </dgm:pt>
    <dgm:pt modelId="{A76E92AA-8E4B-43D2-8279-18ACE839FF74}" type="pres">
      <dgm:prSet presAssocID="{BCB103B5-30D0-42A2-93C8-7943D688A804}" presName="linNode" presStyleCnt="0"/>
      <dgm:spPr/>
    </dgm:pt>
    <dgm:pt modelId="{4BE297C3-283F-4D65-B866-99E82582CF57}" type="pres">
      <dgm:prSet presAssocID="{BCB103B5-30D0-42A2-93C8-7943D688A80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9F623EA-38DB-4EAE-832B-81EF7953CCAF}" type="pres">
      <dgm:prSet presAssocID="{BCB103B5-30D0-42A2-93C8-7943D688A804}" presName="descendantText" presStyleLbl="alignAccFollowNode1" presStyleIdx="1" presStyleCnt="3" custScaleY="124320">
        <dgm:presLayoutVars>
          <dgm:bulletEnabled val="1"/>
        </dgm:presLayoutVars>
      </dgm:prSet>
      <dgm:spPr/>
    </dgm:pt>
    <dgm:pt modelId="{187CF852-7857-4090-901F-DC5D1EE9EFD6}" type="pres">
      <dgm:prSet presAssocID="{10AA9B54-47E2-4CF0-8A9E-DA0CAC7148B2}" presName="sp" presStyleCnt="0"/>
      <dgm:spPr/>
    </dgm:pt>
    <dgm:pt modelId="{820A9DBB-2E73-4E36-BF37-D170258F2618}" type="pres">
      <dgm:prSet presAssocID="{7455A86C-A26F-4585-A4B8-FEAB26A72647}" presName="linNode" presStyleCnt="0"/>
      <dgm:spPr/>
    </dgm:pt>
    <dgm:pt modelId="{3C0F9235-F795-4451-8B93-D64919568E55}" type="pres">
      <dgm:prSet presAssocID="{7455A86C-A26F-4585-A4B8-FEAB26A7264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E64C53F-6BA5-4C6B-8F0B-2371723630B7}" type="pres">
      <dgm:prSet presAssocID="{7455A86C-A26F-4585-A4B8-FEAB26A72647}" presName="descendantText" presStyleLbl="alignAccFollowNode1" presStyleIdx="2" presStyleCnt="3" custScaleY="120406">
        <dgm:presLayoutVars>
          <dgm:bulletEnabled val="1"/>
        </dgm:presLayoutVars>
      </dgm:prSet>
      <dgm:spPr/>
    </dgm:pt>
  </dgm:ptLst>
  <dgm:cxnLst>
    <dgm:cxn modelId="{0903511A-019D-40E9-BE30-1F00203AA2B1}" type="presOf" srcId="{0D96DD90-9E7A-4093-9B73-65386D68EC13}" destId="{91EE9AF4-0D28-4FE1-9A19-436C00AB33AC}" srcOrd="0" destOrd="0" presId="urn:microsoft.com/office/officeart/2005/8/layout/vList5"/>
    <dgm:cxn modelId="{F6234B31-CFEA-4870-AA52-E5F722B54214}" srcId="{BCB103B5-30D0-42A2-93C8-7943D688A804}" destId="{666E7B2C-F500-45D3-ACEB-F03A7EB08ADA}" srcOrd="1" destOrd="0" parTransId="{600FBCBA-41F0-4A08-B22A-97CFC3A9A483}" sibTransId="{51DEDFA4-A6F3-485C-AE75-5DBE4BA8877F}"/>
    <dgm:cxn modelId="{58E5053E-F6D6-4206-8396-A3265064F64E}" srcId="{BCB103B5-30D0-42A2-93C8-7943D688A804}" destId="{F50FD034-9953-4D6A-83D0-720A1ECF7C52}" srcOrd="0" destOrd="0" parTransId="{9E589FC8-4A4D-4875-AB27-DFF26C2A269A}" sibTransId="{9C854465-C14F-4244-8EC1-1E3E1B07205D}"/>
    <dgm:cxn modelId="{4D8F3D3E-CBBC-4F79-909A-6CCA2A1456F9}" type="presOf" srcId="{D51BA550-2B29-49DE-830F-E448E484DB11}" destId="{E1466A9F-988C-4E52-9CCB-539D19D18177}" srcOrd="0" destOrd="0" presId="urn:microsoft.com/office/officeart/2005/8/layout/vList5"/>
    <dgm:cxn modelId="{6C0C746A-059A-4DE9-806B-83D1E96394AD}" type="presOf" srcId="{7455A86C-A26F-4585-A4B8-FEAB26A72647}" destId="{3C0F9235-F795-4451-8B93-D64919568E55}" srcOrd="0" destOrd="0" presId="urn:microsoft.com/office/officeart/2005/8/layout/vList5"/>
    <dgm:cxn modelId="{7B38C76A-E35A-484E-96AA-38C7053324D7}" type="presOf" srcId="{932081AF-B115-4593-8302-3749378149C5}" destId="{AE64C53F-6BA5-4C6B-8F0B-2371723630B7}" srcOrd="0" destOrd="0" presId="urn:microsoft.com/office/officeart/2005/8/layout/vList5"/>
    <dgm:cxn modelId="{B3603C6D-F45B-4E59-97C0-EE25FE07EB32}" type="presOf" srcId="{666E7B2C-F500-45D3-ACEB-F03A7EB08ADA}" destId="{F9F623EA-38DB-4EAE-832B-81EF7953CCAF}" srcOrd="0" destOrd="1" presId="urn:microsoft.com/office/officeart/2005/8/layout/vList5"/>
    <dgm:cxn modelId="{A1D80673-E018-4FF3-A506-F46F32F0230D}" srcId="{0D96DD90-9E7A-4093-9B73-65386D68EC13}" destId="{7455A86C-A26F-4585-A4B8-FEAB26A72647}" srcOrd="2" destOrd="0" parTransId="{6E86289E-628C-4CD1-B9FE-D9C8DE627407}" sibTransId="{14DE4C89-5124-4151-8E3F-3ACAD63228AE}"/>
    <dgm:cxn modelId="{D1FF2357-0F48-45DD-9BA3-F6D9B08EDE3C}" type="presOf" srcId="{F50FD034-9953-4D6A-83D0-720A1ECF7C52}" destId="{F9F623EA-38DB-4EAE-832B-81EF7953CCAF}" srcOrd="0" destOrd="0" presId="urn:microsoft.com/office/officeart/2005/8/layout/vList5"/>
    <dgm:cxn modelId="{DBE99678-B892-4704-8D8C-A86D640A8B7D}" srcId="{0D96DD90-9E7A-4093-9B73-65386D68EC13}" destId="{BCB103B5-30D0-42A2-93C8-7943D688A804}" srcOrd="1" destOrd="0" parTransId="{4512190C-98DA-45DD-891C-238839882CEA}" sibTransId="{10AA9B54-47E2-4CF0-8A9E-DA0CAC7148B2}"/>
    <dgm:cxn modelId="{242FFA85-52C5-484A-BA02-A6CA15F311EA}" srcId="{7455A86C-A26F-4585-A4B8-FEAB26A72647}" destId="{932081AF-B115-4593-8302-3749378149C5}" srcOrd="0" destOrd="0" parTransId="{7558E390-343B-4CFC-A10E-3CADDB11550F}" sibTransId="{837AD5C6-A68A-44D2-AAAE-05EA9A81BD8A}"/>
    <dgm:cxn modelId="{8302EB86-8B9D-40F4-9B3D-7B7BD48ADBCF}" type="presOf" srcId="{DC76C2CB-8A96-4972-80B3-CF0C23A0A49C}" destId="{09716921-907F-4971-A89C-12AD78A78253}" srcOrd="0" destOrd="0" presId="urn:microsoft.com/office/officeart/2005/8/layout/vList5"/>
    <dgm:cxn modelId="{0C55278C-A271-4D96-A368-7A3479EB05F5}" srcId="{DC76C2CB-8A96-4972-80B3-CF0C23A0A49C}" destId="{D51BA550-2B29-49DE-830F-E448E484DB11}" srcOrd="0" destOrd="0" parTransId="{9CA6153C-F94C-4742-BACC-8D93EA9EA5B9}" sibTransId="{AC777F4A-44FA-45FC-8AA4-B8F58989FC7C}"/>
    <dgm:cxn modelId="{703FF39E-CE7A-43CE-9D2D-4A7D2613E036}" type="presOf" srcId="{D13EC8DE-AEE5-4962-91E3-8970696BE9E7}" destId="{F9F623EA-38DB-4EAE-832B-81EF7953CCAF}" srcOrd="0" destOrd="2" presId="urn:microsoft.com/office/officeart/2005/8/layout/vList5"/>
    <dgm:cxn modelId="{750046A8-6FB7-4A14-AC5A-687D5AFEC417}" srcId="{0D96DD90-9E7A-4093-9B73-65386D68EC13}" destId="{DC76C2CB-8A96-4972-80B3-CF0C23A0A49C}" srcOrd="0" destOrd="0" parTransId="{CEDB2A34-332D-4ED7-9892-1C7E5A720131}" sibTransId="{E87857F7-6FD3-49C2-B073-32F8FCBCD86F}"/>
    <dgm:cxn modelId="{B69E70C8-D02F-4E9D-8940-F73A05E104BC}" type="presOf" srcId="{BCB103B5-30D0-42A2-93C8-7943D688A804}" destId="{4BE297C3-283F-4D65-B866-99E82582CF57}" srcOrd="0" destOrd="0" presId="urn:microsoft.com/office/officeart/2005/8/layout/vList5"/>
    <dgm:cxn modelId="{A31CB8D8-AEFF-4CB5-8557-2EE82EBDB2DC}" srcId="{BCB103B5-30D0-42A2-93C8-7943D688A804}" destId="{D13EC8DE-AEE5-4962-91E3-8970696BE9E7}" srcOrd="2" destOrd="0" parTransId="{F6EFA3CE-A09C-4789-9F03-20C35C65A8DA}" sibTransId="{516BDEFC-9EEE-40B2-9EBB-180716D991A6}"/>
    <dgm:cxn modelId="{D62E729E-89A1-43ED-BCA5-CE0C38CCB08C}" type="presParOf" srcId="{91EE9AF4-0D28-4FE1-9A19-436C00AB33AC}" destId="{88B5B16E-1D48-4151-9E61-7921A8BD211B}" srcOrd="0" destOrd="0" presId="urn:microsoft.com/office/officeart/2005/8/layout/vList5"/>
    <dgm:cxn modelId="{8AF7863B-DC42-455B-BA88-9958D4A38FC4}" type="presParOf" srcId="{88B5B16E-1D48-4151-9E61-7921A8BD211B}" destId="{09716921-907F-4971-A89C-12AD78A78253}" srcOrd="0" destOrd="0" presId="urn:microsoft.com/office/officeart/2005/8/layout/vList5"/>
    <dgm:cxn modelId="{959AAC42-05D4-4B28-96C6-D68B6E025B04}" type="presParOf" srcId="{88B5B16E-1D48-4151-9E61-7921A8BD211B}" destId="{E1466A9F-988C-4E52-9CCB-539D19D18177}" srcOrd="1" destOrd="0" presId="urn:microsoft.com/office/officeart/2005/8/layout/vList5"/>
    <dgm:cxn modelId="{93C7F436-A2F1-46D5-872F-B9C65BEBDDD2}" type="presParOf" srcId="{91EE9AF4-0D28-4FE1-9A19-436C00AB33AC}" destId="{571BB652-7068-4E5C-91D7-794372983414}" srcOrd="1" destOrd="0" presId="urn:microsoft.com/office/officeart/2005/8/layout/vList5"/>
    <dgm:cxn modelId="{4212EEB3-19AB-4C19-A897-78344B86C7A9}" type="presParOf" srcId="{91EE9AF4-0D28-4FE1-9A19-436C00AB33AC}" destId="{A76E92AA-8E4B-43D2-8279-18ACE839FF74}" srcOrd="2" destOrd="0" presId="urn:microsoft.com/office/officeart/2005/8/layout/vList5"/>
    <dgm:cxn modelId="{631D1DA6-BB48-4D00-8C38-E39165B7E096}" type="presParOf" srcId="{A76E92AA-8E4B-43D2-8279-18ACE839FF74}" destId="{4BE297C3-283F-4D65-B866-99E82582CF57}" srcOrd="0" destOrd="0" presId="urn:microsoft.com/office/officeart/2005/8/layout/vList5"/>
    <dgm:cxn modelId="{805D8D37-2788-47B0-BB35-3FB80A2A4F71}" type="presParOf" srcId="{A76E92AA-8E4B-43D2-8279-18ACE839FF74}" destId="{F9F623EA-38DB-4EAE-832B-81EF7953CCAF}" srcOrd="1" destOrd="0" presId="urn:microsoft.com/office/officeart/2005/8/layout/vList5"/>
    <dgm:cxn modelId="{53F8E341-BA2E-406A-A71F-4C67DC790DA3}" type="presParOf" srcId="{91EE9AF4-0D28-4FE1-9A19-436C00AB33AC}" destId="{187CF852-7857-4090-901F-DC5D1EE9EFD6}" srcOrd="3" destOrd="0" presId="urn:microsoft.com/office/officeart/2005/8/layout/vList5"/>
    <dgm:cxn modelId="{022E9F7D-46B9-4FA1-822D-E7B856018A77}" type="presParOf" srcId="{91EE9AF4-0D28-4FE1-9A19-436C00AB33AC}" destId="{820A9DBB-2E73-4E36-BF37-D170258F2618}" srcOrd="4" destOrd="0" presId="urn:microsoft.com/office/officeart/2005/8/layout/vList5"/>
    <dgm:cxn modelId="{FC8AE786-ACFE-45F6-AFC7-0EDBA1DF70AF}" type="presParOf" srcId="{820A9DBB-2E73-4E36-BF37-D170258F2618}" destId="{3C0F9235-F795-4451-8B93-D64919568E55}" srcOrd="0" destOrd="0" presId="urn:microsoft.com/office/officeart/2005/8/layout/vList5"/>
    <dgm:cxn modelId="{E2F29087-44AE-45AB-850D-8558F6B99B22}" type="presParOf" srcId="{820A9DBB-2E73-4E36-BF37-D170258F2618}" destId="{AE64C53F-6BA5-4C6B-8F0B-2371723630B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BD986D-11C1-4F44-8901-4F91E3863D0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14FA250-BD9E-413B-AF81-09007745F4DA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Сформированность представления о применении медиативного подхода для разрешения конфликтов, об организации процедуры медиации</a:t>
          </a:r>
          <a:endParaRPr lang="ru-RU" dirty="0"/>
        </a:p>
      </dgm:t>
    </dgm:pt>
    <dgm:pt modelId="{0FB37187-DB09-4195-BCCC-69906D8F1239}" type="parTrans" cxnId="{70988F5C-4F9F-43B2-88FE-4948E49B90C2}">
      <dgm:prSet/>
      <dgm:spPr/>
      <dgm:t>
        <a:bodyPr/>
        <a:lstStyle/>
        <a:p>
          <a:endParaRPr lang="ru-RU"/>
        </a:p>
      </dgm:t>
    </dgm:pt>
    <dgm:pt modelId="{FF98146B-6153-4A76-8902-6ADDCE7A51B3}" type="sibTrans" cxnId="{70988F5C-4F9F-43B2-88FE-4948E49B90C2}">
      <dgm:prSet/>
      <dgm:spPr/>
      <dgm:t>
        <a:bodyPr/>
        <a:lstStyle/>
        <a:p>
          <a:endParaRPr lang="ru-RU"/>
        </a:p>
      </dgm:t>
    </dgm:pt>
    <dgm:pt modelId="{9FAAF994-5014-470E-A1FD-EA6CBF0E12A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медиативной среды в образовательных учреждениях, снижение деструктивного влияния конфликтов между участниками образовательного процесса</a:t>
          </a:r>
          <a:endParaRPr lang="ru-RU" dirty="0"/>
        </a:p>
      </dgm:t>
    </dgm:pt>
    <dgm:pt modelId="{69990510-ED96-4C69-9EBF-F32F2710C33C}" type="parTrans" cxnId="{DC6A0B56-06A9-4DDE-8ED1-46953FFD0F2B}">
      <dgm:prSet/>
      <dgm:spPr/>
      <dgm:t>
        <a:bodyPr/>
        <a:lstStyle/>
        <a:p>
          <a:endParaRPr lang="ru-RU"/>
        </a:p>
      </dgm:t>
    </dgm:pt>
    <dgm:pt modelId="{45114E5D-4CFD-48C1-B7A6-5D190B4D11A5}" type="sibTrans" cxnId="{DC6A0B56-06A9-4DDE-8ED1-46953FFD0F2B}">
      <dgm:prSet/>
      <dgm:spPr/>
      <dgm:t>
        <a:bodyPr/>
        <a:lstStyle/>
        <a:p>
          <a:endParaRPr lang="ru-RU"/>
        </a:p>
      </dgm:t>
    </dgm:pt>
    <dgm:pt modelId="{EAB6CA00-8B9E-4CC1-AF62-F68E8ECCCF19}" type="pres">
      <dgm:prSet presAssocID="{D8BD986D-11C1-4F44-8901-4F91E3863D0F}" presName="linearFlow" presStyleCnt="0">
        <dgm:presLayoutVars>
          <dgm:resizeHandles val="exact"/>
        </dgm:presLayoutVars>
      </dgm:prSet>
      <dgm:spPr/>
    </dgm:pt>
    <dgm:pt modelId="{E26B2752-DAB2-4B91-9788-D5E00F00A49E}" type="pres">
      <dgm:prSet presAssocID="{B14FA250-BD9E-413B-AF81-09007745F4DA}" presName="node" presStyleLbl="node1" presStyleIdx="0" presStyleCnt="2" custScaleX="79974">
        <dgm:presLayoutVars>
          <dgm:bulletEnabled val="1"/>
        </dgm:presLayoutVars>
      </dgm:prSet>
      <dgm:spPr/>
    </dgm:pt>
    <dgm:pt modelId="{AFF25B36-B35C-46F8-8286-9AA9CD7586FE}" type="pres">
      <dgm:prSet presAssocID="{FF98146B-6153-4A76-8902-6ADDCE7A51B3}" presName="sibTrans" presStyleLbl="sibTrans2D1" presStyleIdx="0" presStyleCnt="1"/>
      <dgm:spPr/>
    </dgm:pt>
    <dgm:pt modelId="{891852D9-A025-4926-97EB-4ECA0A0BC4D3}" type="pres">
      <dgm:prSet presAssocID="{FF98146B-6153-4A76-8902-6ADDCE7A51B3}" presName="connectorText" presStyleLbl="sibTrans2D1" presStyleIdx="0" presStyleCnt="1"/>
      <dgm:spPr/>
    </dgm:pt>
    <dgm:pt modelId="{206902E8-F958-472D-815F-1130138C844B}" type="pres">
      <dgm:prSet presAssocID="{9FAAF994-5014-470E-A1FD-EA6CBF0E12A8}" presName="node" presStyleLbl="node1" presStyleIdx="1" presStyleCnt="2" custScaleX="76124" custLinFactNeighborX="-959" custLinFactNeighborY="61">
        <dgm:presLayoutVars>
          <dgm:bulletEnabled val="1"/>
        </dgm:presLayoutVars>
      </dgm:prSet>
      <dgm:spPr/>
    </dgm:pt>
  </dgm:ptLst>
  <dgm:cxnLst>
    <dgm:cxn modelId="{57CF8602-5D44-4B7E-BA42-D936BBF4265C}" type="presOf" srcId="{D8BD986D-11C1-4F44-8901-4F91E3863D0F}" destId="{EAB6CA00-8B9E-4CC1-AF62-F68E8ECCCF19}" srcOrd="0" destOrd="0" presId="urn:microsoft.com/office/officeart/2005/8/layout/process2"/>
    <dgm:cxn modelId="{70988F5C-4F9F-43B2-88FE-4948E49B90C2}" srcId="{D8BD986D-11C1-4F44-8901-4F91E3863D0F}" destId="{B14FA250-BD9E-413B-AF81-09007745F4DA}" srcOrd="0" destOrd="0" parTransId="{0FB37187-DB09-4195-BCCC-69906D8F1239}" sibTransId="{FF98146B-6153-4A76-8902-6ADDCE7A51B3}"/>
    <dgm:cxn modelId="{0E72DC5E-B83D-4841-A5CC-B78B3707318D}" type="presOf" srcId="{B14FA250-BD9E-413B-AF81-09007745F4DA}" destId="{E26B2752-DAB2-4B91-9788-D5E00F00A49E}" srcOrd="0" destOrd="0" presId="urn:microsoft.com/office/officeart/2005/8/layout/process2"/>
    <dgm:cxn modelId="{13E1C846-FDD7-40B4-8ACD-FE266840DD83}" type="presOf" srcId="{FF98146B-6153-4A76-8902-6ADDCE7A51B3}" destId="{891852D9-A025-4926-97EB-4ECA0A0BC4D3}" srcOrd="1" destOrd="0" presId="urn:microsoft.com/office/officeart/2005/8/layout/process2"/>
    <dgm:cxn modelId="{DC6A0B56-06A9-4DDE-8ED1-46953FFD0F2B}" srcId="{D8BD986D-11C1-4F44-8901-4F91E3863D0F}" destId="{9FAAF994-5014-470E-A1FD-EA6CBF0E12A8}" srcOrd="1" destOrd="0" parTransId="{69990510-ED96-4C69-9EBF-F32F2710C33C}" sibTransId="{45114E5D-4CFD-48C1-B7A6-5D190B4D11A5}"/>
    <dgm:cxn modelId="{24FDD559-99CE-4FDF-838E-AEB3D7B63074}" type="presOf" srcId="{FF98146B-6153-4A76-8902-6ADDCE7A51B3}" destId="{AFF25B36-B35C-46F8-8286-9AA9CD7586FE}" srcOrd="0" destOrd="0" presId="urn:microsoft.com/office/officeart/2005/8/layout/process2"/>
    <dgm:cxn modelId="{66961FAF-4CEE-4595-AC81-601242B0F68F}" type="presOf" srcId="{9FAAF994-5014-470E-A1FD-EA6CBF0E12A8}" destId="{206902E8-F958-472D-815F-1130138C844B}" srcOrd="0" destOrd="0" presId="urn:microsoft.com/office/officeart/2005/8/layout/process2"/>
    <dgm:cxn modelId="{29AB61DA-CA01-470F-8C60-A64D06399A2F}" type="presParOf" srcId="{EAB6CA00-8B9E-4CC1-AF62-F68E8ECCCF19}" destId="{E26B2752-DAB2-4B91-9788-D5E00F00A49E}" srcOrd="0" destOrd="0" presId="urn:microsoft.com/office/officeart/2005/8/layout/process2"/>
    <dgm:cxn modelId="{9E6FB892-D377-414B-BFBA-026B4EFE3B10}" type="presParOf" srcId="{EAB6CA00-8B9E-4CC1-AF62-F68E8ECCCF19}" destId="{AFF25B36-B35C-46F8-8286-9AA9CD7586FE}" srcOrd="1" destOrd="0" presId="urn:microsoft.com/office/officeart/2005/8/layout/process2"/>
    <dgm:cxn modelId="{3ED0410D-14F6-45A5-9E0B-97DD67D771C2}" type="presParOf" srcId="{AFF25B36-B35C-46F8-8286-9AA9CD7586FE}" destId="{891852D9-A025-4926-97EB-4ECA0A0BC4D3}" srcOrd="0" destOrd="0" presId="urn:microsoft.com/office/officeart/2005/8/layout/process2"/>
    <dgm:cxn modelId="{FC8230C9-54AF-4BBE-B47F-774101CEBE88}" type="presParOf" srcId="{EAB6CA00-8B9E-4CC1-AF62-F68E8ECCCF19}" destId="{206902E8-F958-472D-815F-1130138C844B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66A9F-988C-4E52-9CCB-539D19D18177}">
      <dsp:nvSpPr>
        <dsp:cNvPr id="0" name=""/>
        <dsp:cNvSpPr/>
      </dsp:nvSpPr>
      <dsp:spPr>
        <a:xfrm rot="5400000">
          <a:off x="3095286" y="-889554"/>
          <a:ext cx="1448035" cy="35946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Обучение по программе повышения квалификации по медиации</a:t>
          </a:r>
        </a:p>
      </dsp:txBody>
      <dsp:txXfrm rot="-5400000">
        <a:off x="2021985" y="254434"/>
        <a:ext cx="3523952" cy="1306661"/>
      </dsp:txXfrm>
    </dsp:sp>
    <dsp:sp modelId="{09716921-907F-4971-A89C-12AD78A78253}">
      <dsp:nvSpPr>
        <dsp:cNvPr id="0" name=""/>
        <dsp:cNvSpPr/>
      </dsp:nvSpPr>
      <dsp:spPr>
        <a:xfrm>
          <a:off x="0" y="2742"/>
          <a:ext cx="2021984" cy="1810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Педагоги</a:t>
          </a:r>
        </a:p>
      </dsp:txBody>
      <dsp:txXfrm>
        <a:off x="88359" y="91101"/>
        <a:ext cx="1845266" cy="1633326"/>
      </dsp:txXfrm>
    </dsp:sp>
    <dsp:sp modelId="{F9F623EA-38DB-4EAE-832B-81EF7953CCAF}">
      <dsp:nvSpPr>
        <dsp:cNvPr id="0" name=""/>
        <dsp:cNvSpPr/>
      </dsp:nvSpPr>
      <dsp:spPr>
        <a:xfrm rot="5400000">
          <a:off x="2919205" y="1010992"/>
          <a:ext cx="1800198" cy="35946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Информационные проекты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Переговорные игры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Дополнительная общеобразовательная общеразвивающая программа «Юный медиатор»</a:t>
          </a:r>
        </a:p>
      </dsp:txBody>
      <dsp:txXfrm rot="-5400000">
        <a:off x="2021985" y="1996090"/>
        <a:ext cx="3506761" cy="1624442"/>
      </dsp:txXfrm>
    </dsp:sp>
    <dsp:sp modelId="{4BE297C3-283F-4D65-B866-99E82582CF57}">
      <dsp:nvSpPr>
        <dsp:cNvPr id="0" name=""/>
        <dsp:cNvSpPr/>
      </dsp:nvSpPr>
      <dsp:spPr>
        <a:xfrm>
          <a:off x="0" y="1903289"/>
          <a:ext cx="2021984" cy="1810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Обучающиеся</a:t>
          </a:r>
        </a:p>
      </dsp:txBody>
      <dsp:txXfrm>
        <a:off x="88359" y="1991648"/>
        <a:ext cx="1845266" cy="1633326"/>
      </dsp:txXfrm>
    </dsp:sp>
    <dsp:sp modelId="{AE64C53F-6BA5-4C6B-8F0B-2371723630B7}">
      <dsp:nvSpPr>
        <dsp:cNvPr id="0" name=""/>
        <dsp:cNvSpPr/>
      </dsp:nvSpPr>
      <dsp:spPr>
        <a:xfrm rot="5400000">
          <a:off x="2947543" y="2911539"/>
          <a:ext cx="1743522" cy="35946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Информационные проекты</a:t>
          </a:r>
        </a:p>
      </dsp:txBody>
      <dsp:txXfrm rot="-5400000">
        <a:off x="2021985" y="3922209"/>
        <a:ext cx="3509527" cy="1573298"/>
      </dsp:txXfrm>
    </dsp:sp>
    <dsp:sp modelId="{3C0F9235-F795-4451-8B93-D64919568E55}">
      <dsp:nvSpPr>
        <dsp:cNvPr id="0" name=""/>
        <dsp:cNvSpPr/>
      </dsp:nvSpPr>
      <dsp:spPr>
        <a:xfrm>
          <a:off x="0" y="3803836"/>
          <a:ext cx="2021984" cy="18100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Родители</a:t>
          </a:r>
        </a:p>
      </dsp:txBody>
      <dsp:txXfrm>
        <a:off x="88359" y="3892195"/>
        <a:ext cx="1845266" cy="1633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B2752-DAB2-4B91-9788-D5E00F00A49E}">
      <dsp:nvSpPr>
        <dsp:cNvPr id="0" name=""/>
        <dsp:cNvSpPr/>
      </dsp:nvSpPr>
      <dsp:spPr>
        <a:xfrm>
          <a:off x="0" y="3251"/>
          <a:ext cx="2880320" cy="2128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Сформированность представления о применении медиативного подхода для разрешения конфликтов, об организации процедуры медиации</a:t>
          </a:r>
          <a:endParaRPr lang="ru-RU" sz="1600" kern="1200" dirty="0"/>
        </a:p>
      </dsp:txBody>
      <dsp:txXfrm>
        <a:off x="62351" y="65602"/>
        <a:ext cx="2755618" cy="2004133"/>
      </dsp:txXfrm>
    </dsp:sp>
    <dsp:sp modelId="{AFF25B36-B35C-46F8-8286-9AA9CD7586FE}">
      <dsp:nvSpPr>
        <dsp:cNvPr id="0" name=""/>
        <dsp:cNvSpPr/>
      </dsp:nvSpPr>
      <dsp:spPr>
        <a:xfrm rot="5437175">
          <a:off x="1023466" y="2185632"/>
          <a:ext cx="798846" cy="9579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 rot="-5400000">
        <a:off x="1136793" y="2265203"/>
        <a:ext cx="574785" cy="559192"/>
      </dsp:txXfrm>
    </dsp:sp>
    <dsp:sp modelId="{206902E8-F958-472D-815F-1130138C844B}">
      <dsp:nvSpPr>
        <dsp:cNvPr id="0" name=""/>
        <dsp:cNvSpPr/>
      </dsp:nvSpPr>
      <dsp:spPr>
        <a:xfrm>
          <a:off x="34791" y="3197154"/>
          <a:ext cx="2741659" cy="2128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медиативной среды в образовательных учреждениях, снижение деструктивного влияния конфликтов между участниками образовательного процесса</a:t>
          </a:r>
          <a:endParaRPr lang="ru-RU" sz="1600" kern="1200" dirty="0"/>
        </a:p>
      </dsp:txBody>
      <dsp:txXfrm>
        <a:off x="97142" y="3259505"/>
        <a:ext cx="2616957" cy="2004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921B88-CCBC-44B1-9265-2D9B164F56AC}" type="datetimeFigureOut">
              <a:rPr lang="ru-RU" smtClean="0"/>
              <a:pPr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879029-3BD1-473D-89DE-6AE3F33F91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hmWwVR8LEw&amp;t=17s" TargetMode="External"/><Relationship Id="rId2" Type="http://schemas.openxmlformats.org/officeDocument/2006/relationships/hyperlink" Target="https://www.youtube.com/watch?v=GO2jbg93ddE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8" descr="h_92235"/>
          <p:cNvPicPr>
            <a:picLocks noChangeAspect="1" noChangeArrowheads="1"/>
          </p:cNvPicPr>
          <p:nvPr/>
        </p:nvPicPr>
        <p:blipFill>
          <a:blip r:embed="rId2" cstate="print">
            <a:lum bright="3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273" y="1389090"/>
            <a:ext cx="7580159" cy="4272158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900113" y="5445224"/>
            <a:ext cx="72009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646B86">
                  <a:lumMod val="60000"/>
                  <a:lumOff val="40000"/>
                </a:srgbClr>
              </a:solidFill>
            </a:endParaRPr>
          </a:p>
          <a:p>
            <a:pPr algn="ctr"/>
            <a:endParaRPr lang="ru-RU" sz="2400" b="1" dirty="0">
              <a:solidFill>
                <a:srgbClr val="646B86">
                  <a:lumMod val="60000"/>
                  <a:lumOff val="40000"/>
                </a:srgbClr>
              </a:solidFill>
            </a:endParaRPr>
          </a:p>
          <a:p>
            <a:pPr algn="ctr"/>
            <a:r>
              <a:rPr lang="ru-R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214290"/>
            <a:ext cx="8280920" cy="2214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Государственное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учреждение Республики Коми «Средняя (коррекционная) школа-интернат №7» г. Воркуты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0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63846" y="357166"/>
            <a:ext cx="6756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Заключение соглашения. Выход из медиации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928671"/>
            <a:ext cx="8501122" cy="6742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оговариваются гарантии соблюдения соглашения, санкции за несоблюдение;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обсуждение соглашения;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проверяется правильно ли (одинаково ли) стороны понимают слова в соглашении;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медиатор должен понять, насколько процесс медиации был удовлетворителен для каждой из сторон (в эмоциональном, содержательном плане, в плане процедуры). Для этого задаем прямой вопрос.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>
              <a:lnSpc>
                <a:spcPct val="150000"/>
              </a:lnSpc>
            </a:pPr>
            <a:endParaRPr lang="ru-RU" sz="2400" dirty="0"/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374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496944" cy="669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привлечение медиатора для разрешения конфликтной ситуации позволяет: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избежать возможных психологических травм,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сохранить или изменить отношения с окружающими людьми,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научиться эффективным стратегиям взаимодействия в конфликтных ситуациях,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сэкономить время.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преимущества обращения в службу медиации для разрешения конфликтной ситуации: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Конфиденциальность.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Стороны сами принимают решение по урегулированию конфликта.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Многовариантность решений (стороны вправе договориться о любых условиях урегулирования спора, отвечающих их интересам и не противоречащих действующему законодательству).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Исполнимость (медиативные соглашения исполняются добровольно, поскольку отвечают интересам обеих сторон и принимаются сторонами).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-2738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обращения в службу медиации для разрешения конфликтной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411329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медиативному подходу  субъектов образовательного процесса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02772690"/>
              </p:ext>
            </p:extLst>
          </p:nvPr>
        </p:nvGraphicFramePr>
        <p:xfrm>
          <a:off x="179512" y="1016732"/>
          <a:ext cx="561662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авая фигурная скобка 3"/>
          <p:cNvSpPr/>
          <p:nvPr/>
        </p:nvSpPr>
        <p:spPr>
          <a:xfrm>
            <a:off x="5868144" y="1772816"/>
            <a:ext cx="432048" cy="4104456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5400" b="1" dirty="0">
              <a:ln w="762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29382053"/>
              </p:ext>
            </p:extLst>
          </p:nvPr>
        </p:nvGraphicFramePr>
        <p:xfrm>
          <a:off x="6156176" y="1124744"/>
          <a:ext cx="28803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6628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медиативного подхода в условиях самоизоляции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20688"/>
            <a:ext cx="8501122" cy="7023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не можете обратиться в службу медиации, Вы можете для разрешения конфликтов использовать техники эффективного общения.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эффективного общения – это такие способы, приемы и средства общения, которые в полной мере обеспечивают взаимное понимание и взаимную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партнеров по общению.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способность поставить себя на место другого человека (или предмета), способность к сопереживанию.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Схема: Эффективное общение = взаимное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понимание+взаимное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сопереживание.</a:t>
            </a:r>
          </a:p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Виды техник эффективного общения.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эффективного общения включают использование 2-х стилей слушания: активного и пассивного слушания.</a:t>
            </a:r>
          </a:p>
          <a:p>
            <a:pPr>
              <a:lnSpc>
                <a:spcPct val="150000"/>
              </a:lnSpc>
            </a:pPr>
            <a:b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fs01.urokinachalki.ru/e/0016fe-00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12" t="8315" r="34912" b="16387"/>
          <a:stretch/>
        </p:blipFill>
        <p:spPr bwMode="auto">
          <a:xfrm>
            <a:off x="8617928" y="5661248"/>
            <a:ext cx="49057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087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(рефлексивное) слушание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техника, позволяющая точнее понимать психологические состояния, чувства, мысли собеседника с помощью особых приемов участия в беседе, подразумевающих активное выражение собственных переживаний и соображений. Использование техник активного слушания показывает говорящему, что его слушают (что, естественно, придает уверенности), и после необходимых пояснений он может быть уверен, что его понимают.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Пассивное (нерефлексивное) слушание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внимательное слушание, при котором обратная связь с говорящим сводится лишь к коротким репликам: «Да, да …», «Угу…», «Понимаю…», «Приятно слышать…» и т.д.</a:t>
            </a:r>
          </a:p>
        </p:txBody>
      </p:sp>
    </p:spTree>
    <p:extLst>
      <p:ext uri="{BB962C8B-B14F-4D97-AF65-F5344CB8AC3E}">
        <p14:creationId xmlns:p14="http://schemas.microsoft.com/office/powerpoint/2010/main" val="3570822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896" y="179348"/>
            <a:ext cx="3754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активного слушания: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808251"/>
            <a:ext cx="8208912" cy="511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Выяснение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Задавание уточняющих и наводящих вопросов. Ключевые слова: «Что Вы имеете в виду?» Реплики должны касаться только того, что человек говорит, но не оценивать его поведение  или умение изложить свои мысли. Лучше стараться не задавать закрытых вопросов, требующих односложного, «да-нет», ответа. Желательно использовать открытые вопросы, требующие развернутого ответа.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Дословное повторение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подразумевает воспроизведение вслух части сказанного в неизменном виде. Это может быть целая фраза или несколько слов, которые дают собеседнику понять, что его внимательно слушают.</a:t>
            </a:r>
          </a:p>
        </p:txBody>
      </p:sp>
    </p:spTree>
    <p:extLst>
      <p:ext uri="{BB962C8B-B14F-4D97-AF65-F5344CB8AC3E}">
        <p14:creationId xmlns:p14="http://schemas.microsoft.com/office/powerpoint/2010/main" val="14545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9269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чувств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«Похоже, Вы чувствуете... Мне кажется, Вы чувствуете..». Часто добавляется контекст данного переживания («Вы злитесь, когда…) 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Перефразирование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подразумевает повторение основного содержания, сказанного в более сжатой форме или своими словами. Этот прием позволяет проверить, насколько правильно мы поняли партнера по общению. 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Резюмирование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подытоживание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выделение основных идей говорящего. Данный прием позволяет правильно расставить акценты, определить главное в речи собеседника, а при необходимости — подвести беседу к заключительному этапу (например, «Таким образом…».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86896" y="179348"/>
            <a:ext cx="3754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активного слушания:</a:t>
            </a:r>
          </a:p>
        </p:txBody>
      </p:sp>
    </p:spTree>
    <p:extLst>
      <p:ext uri="{BB962C8B-B14F-4D97-AF65-F5344CB8AC3E}">
        <p14:creationId xmlns:p14="http://schemas.microsoft.com/office/powerpoint/2010/main" val="4024820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896" y="179348"/>
            <a:ext cx="4596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 пассивного слушания: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305342"/>
            <a:ext cx="8064896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Эмпатическое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покрякивание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поддержка высказывания собеседника с помощью междометий («угу», «мг» и т.д.).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Эхо-техника –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повторение последних слов говорящего. При применении  эхо-техники медиатор выделяет в рассказе говорящего 3 составляющие: факты, интерпретацию, эмоции. Пример: «Если я правильно Вас понял, Петр уронил Ваш телефон. Вы решили, что он сделал это специально. Вы разозлились на него за это».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Зеркало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повторение последней фразы с изменением порядка слов.</a:t>
            </a:r>
          </a:p>
        </p:txBody>
      </p:sp>
    </p:spTree>
    <p:extLst>
      <p:ext uri="{BB962C8B-B14F-4D97-AF65-F5344CB8AC3E}">
        <p14:creationId xmlns:p14="http://schemas.microsoft.com/office/powerpoint/2010/main" val="43819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13939" y="21209"/>
            <a:ext cx="6456126" cy="113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Электронные образовательные ресурсы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медиации для самостоятельного изучения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84784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методе медиации: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https://www.youtube.com/watch?v=GO2jbg93ddE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учебной медиации: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https://www.youtube.com/watch?v=whmWwVR8LEw&amp;t=17s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907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33265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D49B77-CAC2-419A-8926-07A00DABF6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23238"/>
            <a:ext cx="7560840" cy="487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5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532440" cy="1779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ru-RU" sz="2000" dirty="0"/>
          </a:p>
          <a:p>
            <a:pPr algn="ctr">
              <a:lnSpc>
                <a:spcPct val="150000"/>
              </a:lnSpc>
            </a:pPr>
            <a:r>
              <a:rPr lang="ru-RU" sz="2000" dirty="0"/>
              <a:t> </a:t>
            </a:r>
            <a:r>
              <a:rPr lang="ru-RU" sz="2800" b="1" dirty="0">
                <a:solidFill>
                  <a:srgbClr val="0070C0"/>
                </a:solidFill>
                <a:latin typeface="Arial Black" panose="020B0A04020102020204" pitchFamily="34" charset="0"/>
              </a:rPr>
              <a:t>«Семейный медиатор. Разрешение конфликтов»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D60F94-5CAE-4FBE-99CC-AA407517D6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458290"/>
            <a:ext cx="5796136" cy="386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2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16632"/>
            <a:ext cx="8208912" cy="611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Медиация 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переговоры с участием третьей, нейтральной стороны, которая является заинтересованной только в том, чтобы стороны разрешили свой спор (конфликт) максимально выгодно для конфликтующих сторон. 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организующий переговоры, называется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медиатором.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Медиатор не наделяется правом принятия решения по конфликту и не оказывает давление на стороны. Медиатор - это лицо, заинтересованное только в конструктивном разрешении спора, без каких-либо персональных выгод. </a:t>
            </a:r>
          </a:p>
        </p:txBody>
      </p:sp>
    </p:spTree>
    <p:extLst>
      <p:ext uri="{BB962C8B-B14F-4D97-AF65-F5344CB8AC3E}">
        <p14:creationId xmlns:p14="http://schemas.microsoft.com/office/powerpoint/2010/main" val="328015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 процесса медиации. Служба медиации обеспечивает конфиденциальность медиации и защиту от разглашения касающихся процесса медиации документов. Исключение составляет информация, связанная с возможной угрозой жизни либо возможности совершения преступления; при выявлении этой информации медиатор ставит участников в известность, что данная информация будет разглашена. 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Нейтральность медиатора: медиатор в равной степени поддерживает стороны и их стремление в разрешении конфликта, при этом не встает ни на чью сторону. 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 участия сторон: стороны участвуют во встрече добровольно, принуждение в какой-либо форме сторон к участию недопустимо. 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Равноправие сторон. Медиатор равное количество времени и внимания уделяет каждой из сторон конфликта.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"/>
            <a:ext cx="8712968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медиации</a:t>
            </a:r>
          </a:p>
        </p:txBody>
      </p:sp>
    </p:spTree>
    <p:extLst>
      <p:ext uri="{BB962C8B-B14F-4D97-AF65-F5344CB8AC3E}">
        <p14:creationId xmlns:p14="http://schemas.microsoft.com/office/powerpoint/2010/main" val="323498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120" y="116632"/>
            <a:ext cx="6300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случаях можно обратиться к медиатору?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0945" y="404664"/>
            <a:ext cx="84575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 семье – между родителем и ребенком, между супругами, между детьми; 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 школе –  ученик-учитель, родитель-учитель,                         родитель-администрация, конфликт между обучающимися, конфликт между родителями обучающихся;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 хочет, чтобы его ребенок научился конструктивному, бесконфликтному общению, познакомился с азами современной, популярной, хорошо оплачиваемой профессии. </a:t>
            </a:r>
          </a:p>
        </p:txBody>
      </p:sp>
      <p:sp>
        <p:nvSpPr>
          <p:cNvPr id="4" name="Овал 3"/>
          <p:cNvSpPr/>
          <p:nvPr/>
        </p:nvSpPr>
        <p:spPr>
          <a:xfrm>
            <a:off x="5508104" y="4396715"/>
            <a:ext cx="2300421" cy="189834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 школе</a:t>
            </a:r>
          </a:p>
        </p:txBody>
      </p:sp>
      <p:sp>
        <p:nvSpPr>
          <p:cNvPr id="8" name="Овал 7"/>
          <p:cNvSpPr/>
          <p:nvPr/>
        </p:nvSpPr>
        <p:spPr>
          <a:xfrm>
            <a:off x="1224390" y="4485561"/>
            <a:ext cx="2300421" cy="19442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 в семье</a:t>
            </a:r>
          </a:p>
        </p:txBody>
      </p:sp>
      <p:sp>
        <p:nvSpPr>
          <p:cNvPr id="9" name="Овал 8"/>
          <p:cNvSpPr/>
          <p:nvPr/>
        </p:nvSpPr>
        <p:spPr>
          <a:xfrm>
            <a:off x="3259564" y="4607265"/>
            <a:ext cx="2520280" cy="170080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навыков бесконфликтного общения</a:t>
            </a:r>
          </a:p>
        </p:txBody>
      </p:sp>
    </p:spTree>
    <p:extLst>
      <p:ext uri="{BB962C8B-B14F-4D97-AF65-F5344CB8AC3E}">
        <p14:creationId xmlns:p14="http://schemas.microsoft.com/office/powerpoint/2010/main" val="166041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6632"/>
            <a:ext cx="7992888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может обратиться в школьную или районную службу медиации?</a:t>
            </a:r>
          </a:p>
        </p:txBody>
      </p:sp>
      <p:sp>
        <p:nvSpPr>
          <p:cNvPr id="4" name="Овал 3"/>
          <p:cNvSpPr/>
          <p:nvPr/>
        </p:nvSpPr>
        <p:spPr>
          <a:xfrm>
            <a:off x="668440" y="1049906"/>
            <a:ext cx="2808312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</a:t>
            </a:r>
            <a:endParaRPr 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4932040" y="1037650"/>
            <a:ext cx="2808312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</a:t>
            </a:r>
            <a:endParaRPr lang="ru-RU" sz="2000" b="1" dirty="0"/>
          </a:p>
        </p:txBody>
      </p:sp>
      <p:sp>
        <p:nvSpPr>
          <p:cNvPr id="6" name="Овал 5"/>
          <p:cNvSpPr/>
          <p:nvPr/>
        </p:nvSpPr>
        <p:spPr>
          <a:xfrm>
            <a:off x="4932040" y="2480640"/>
            <a:ext cx="2808312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  <a:endParaRPr lang="ru-RU" sz="2000" b="1" dirty="0"/>
          </a:p>
        </p:txBody>
      </p:sp>
      <p:sp>
        <p:nvSpPr>
          <p:cNvPr id="7" name="Овал 6"/>
          <p:cNvSpPr/>
          <p:nvPr/>
        </p:nvSpPr>
        <p:spPr>
          <a:xfrm>
            <a:off x="723262" y="2778098"/>
            <a:ext cx="2808312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образовательного учреждения</a:t>
            </a:r>
            <a:endParaRPr lang="ru-RU" b="1" dirty="0"/>
          </a:p>
        </p:txBody>
      </p:sp>
      <p:sp>
        <p:nvSpPr>
          <p:cNvPr id="8" name="Овал 7"/>
          <p:cNvSpPr/>
          <p:nvPr/>
        </p:nvSpPr>
        <p:spPr>
          <a:xfrm>
            <a:off x="2771800" y="4221088"/>
            <a:ext cx="3204356" cy="15841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Комиссии по делам несовершеннолетних и защите их прав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77658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16632"/>
            <a:ext cx="635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Процедура медиации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546521"/>
            <a:ext cx="8501122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buAutoNum type="arabicPeriod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Вступительное слово.</a:t>
            </a:r>
          </a:p>
          <a:p>
            <a:pPr marL="342900" lvl="0" indent="-342900" algn="just">
              <a:lnSpc>
                <a:spcPct val="150000"/>
              </a:lnSpc>
              <a:buFontTx/>
              <a:buChar char="-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знакомство, информирование о принципах медиации (конфиденциальность, нейтральность, добровольность,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равноноправие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сторон), процедуре медиации;</a:t>
            </a:r>
          </a:p>
          <a:p>
            <a:pPr marL="342900" lvl="0" indent="-342900" algn="just">
              <a:lnSpc>
                <a:spcPct val="150000"/>
              </a:lnSpc>
              <a:buFontTx/>
              <a:buChar char="-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заключение соглашения о взаимной вежливости </a:t>
            </a:r>
          </a:p>
          <a:p>
            <a:pPr algn="just">
              <a:lnSpc>
                <a:spcPct val="150000"/>
              </a:lnSpc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 Презентация сторон. Каждый участник конфликта рассказывает о конфликтной ситуации. Медиатор каждому дает «эхо-технику». 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Эхо-техника: вводные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слова+факт+интерпретация+эмоция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«Если я правильно Вас понял, Петр уронил Ваш телефон. Вы решили, что он сделал это специально. Вы разозлились на него за это».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3. Дискуссия. Проработка эмоций. Определение интересов сторон.</a:t>
            </a:r>
          </a:p>
        </p:txBody>
      </p:sp>
    </p:spTree>
    <p:extLst>
      <p:ext uri="{BB962C8B-B14F-4D97-AF65-F5344CB8AC3E}">
        <p14:creationId xmlns:p14="http://schemas.microsoft.com/office/powerpoint/2010/main" val="90790115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20219"/>
            <a:ext cx="8352928" cy="611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Кокус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индивидуальная беседа с каждой из сторон.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отрабатываем эмоции;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проверяем, правильно ли мы поняли интересы сторон;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проверка интересов сторон на реальность (реально ли достичь того, что хочет сторона получить);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составляем список вопросов для обсуждения;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записываем предложения  стороны  относительно разрешения конфликта;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проверка предложений на реальность;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узнаем, что из сказанного, мы можем передать другой стороне.</a:t>
            </a:r>
          </a:p>
        </p:txBody>
      </p:sp>
    </p:spTree>
    <p:extLst>
      <p:ext uri="{BB962C8B-B14F-4D97-AF65-F5344CB8AC3E}">
        <p14:creationId xmlns:p14="http://schemas.microsoft.com/office/powerpoint/2010/main" val="206391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0482" y="764704"/>
            <a:ext cx="8501122" cy="4918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Совместная сессия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Работа со списком вопросов, составленным ранее: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5.1 стороны определяют, какие вопросы самые важные, какие менее;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5.2 стороны задают друг другу вопросы для обсуждения из своего списка.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Задачи медиатора: проконтролировать процесс переговоров, следовать списку вопросов, узнать, что стороны готовы делать для разрешения конфликта.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61867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343</TotalTime>
  <Words>785</Words>
  <Application>Microsoft Office PowerPoint</Application>
  <PresentationFormat>Экран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Century Schoolbook</vt:lpstr>
      <vt:lpstr>Segoe UI Black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АЛИСА</dc:creator>
  <cp:lastModifiedBy>Психолог</cp:lastModifiedBy>
  <cp:revision>41</cp:revision>
  <dcterms:created xsi:type="dcterms:W3CDTF">2019-05-11T13:43:00Z</dcterms:created>
  <dcterms:modified xsi:type="dcterms:W3CDTF">2022-12-14T05:50:39Z</dcterms:modified>
</cp:coreProperties>
</file>