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256" r:id="rId3"/>
    <p:sldId id="268" r:id="rId4"/>
    <p:sldId id="28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8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410DE-D8A5-4E39-AC89-9FFFDF87E2B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65B5F-F18E-4438-B9ED-EAED88B3C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046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32440" cy="1752600"/>
          </a:xfrm>
        </p:spPr>
        <p:txBody>
          <a:bodyPr>
            <a:noAutofit/>
          </a:bodyPr>
          <a:lstStyle/>
          <a:p>
            <a:pPr lvl="0"/>
            <a:r>
              <a:rPr lang="ru-RU" sz="6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Восстановительная медиация как средство в разрешении школьных конфликтов</a:t>
            </a:r>
            <a:endParaRPr lang="ru-RU" sz="6000" dirty="0"/>
          </a:p>
          <a:p>
            <a:endParaRPr lang="ru-RU" sz="6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9673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4400"/>
            </a:pP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916834"/>
            <a:ext cx="3744416" cy="275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4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692696"/>
            <a:ext cx="8424936" cy="5812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>
              <a:lnSpc>
                <a:spcPct val="80000"/>
              </a:lnSpc>
              <a:buClr>
                <a:srgbClr val="9BBB59"/>
              </a:buClr>
              <a:buSzPts val="3100"/>
              <a:buFont typeface="Noto Sans Symbols"/>
              <a:buChar char="⚫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конфиденциальность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процесса медиации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600"/>
              </a:spcBef>
              <a:buClr>
                <a:schemeClr val="dk1"/>
              </a:buClr>
              <a:buSzPts val="22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Медиация носит конфиденциальный характер. Медиатор или служба медиации обеспечивает конфиденциальность медиации и защиту от разглашения касающихся процесса медиации документов.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Исключение составляет информация, связанная с возможной угрозой жизни либо возможности совершения преступления; при выявлении этой информации медиатор ставит участников в известность, что данная информация будет разглашена.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ts val="22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1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1539" y="908720"/>
            <a:ext cx="828092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chemeClr val="dk1"/>
              </a:buClr>
              <a:buSzPts val="3200"/>
              <a:buFont typeface="Arial"/>
              <a:buChar char="•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ответственность сторон  и медиатора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Медиатор отвечает за безопасность  участников на встрече, а также соблюдение принципов. </a:t>
            </a:r>
            <a:r>
              <a:rPr lang="ru-RU" sz="2800" b="1" u="sng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Ответственность за результат медиации несут стороны конфликта, участвующие в медиации. Медиатор не может советовать сторонам  принять то или иное решение по существу конфликта. 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59632" y="116632"/>
            <a:ext cx="6320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Этап индивидуальных  встреч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96752"/>
            <a:ext cx="7992888" cy="5015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ts val="2700"/>
            </a:pPr>
            <a:r>
              <a:rPr lang="ru-RU" sz="2800" b="1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1 фаза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«Создание основы для диалога со стороной».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 algn="just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ts val="28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: установление  контакта и создание безопасной атмосферы для диалога.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101600" algn="just">
              <a:lnSpc>
                <a:spcPct val="90000"/>
              </a:lnSpc>
              <a:spcBef>
                <a:spcPts val="540"/>
              </a:spcBef>
              <a:buClr>
                <a:srgbClr val="9BBB59"/>
              </a:buClr>
              <a:buSzPts val="2700"/>
            </a:pP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273050" lvl="0" indent="-273050" algn="just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ts val="2700"/>
            </a:pPr>
            <a:r>
              <a:rPr lang="ru-RU" sz="2800" b="1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2 фаза</a:t>
            </a:r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«Понимание ситуации»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 algn="just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ts val="27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Помочь сформулировать стороне различные аспекты ситуации, важные с точки зрения человека и принципов восстановительной медиации.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8864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Этап индивидуальных  встреч</a:t>
            </a:r>
            <a:b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</a:b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08720"/>
            <a:ext cx="8568952" cy="548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3 фаза.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Поиск вариантов выхода. 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Поддержка принятия стороной </a:t>
            </a: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ответственности за восстановительный выход из ситуации.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endParaRPr lang="ru-RU" sz="2800" b="1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 smtClean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4 фаза. </a:t>
            </a:r>
            <a:r>
              <a:rPr lang="ru-RU" sz="2800" b="1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Подготовка к встрече.</a:t>
            </a:r>
            <a:endParaRPr lang="ru-RU" sz="2800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поддержка осознания стороной своей роли на встрече.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(Процесс подготовки к примирительной встрече может занять от 10 дней до 3 месяцев).</a:t>
            </a:r>
            <a:endParaRPr lang="ru-RU" sz="2800" dirty="0">
              <a:latin typeface="Arial Black" panose="020B0A04020102020204" pitchFamily="34" charset="0"/>
            </a:endParaRPr>
          </a:p>
          <a:p>
            <a:pPr marL="342900" lvl="0" indent="-152400">
              <a:spcBef>
                <a:spcPts val="600"/>
              </a:spcBef>
              <a:buClr>
                <a:schemeClr val="dk1"/>
              </a:buClr>
              <a:buSzPts val="3000"/>
            </a:pPr>
            <a:endParaRPr lang="ru-RU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27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14509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Фазы совместной встречи</a:t>
            </a:r>
            <a:br>
              <a:rPr lang="en-US" sz="2800" b="1" dirty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</a:b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2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ru-RU" sz="2800" b="1" dirty="0">
                <a:solidFill>
                  <a:srgbClr val="FFC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1 фаза. 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Создание основы для диалога между сторонами.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создание безопасной атмосферы для диалога между сторонами.</a:t>
            </a:r>
            <a:endParaRPr lang="ru-RU" sz="2800" dirty="0">
              <a:latin typeface="Arial Black" panose="020B0A04020102020204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ts val="3200"/>
            </a:pPr>
            <a:endParaRPr lang="ru-RU" sz="2800" b="1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sz="2800" b="1" dirty="0">
                <a:solidFill>
                  <a:srgbClr val="FFC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2 фаза. 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Организация диалога между сторонами.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организовать взаимопонимание в процессе диалога.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34207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88640"/>
            <a:ext cx="84249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4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Фазы совместной встречи</a:t>
            </a:r>
            <a:r>
              <a:rPr lang="en-US" sz="2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88859"/>
            <a:ext cx="8568952" cy="474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rgbClr val="FFC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3 фаза. 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Обсуждение и фиксация вариантов решения ситуации. 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выработка решений.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(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В ситуации, где есть обидчик и жертва, ответственность обидчика состоит в заглаживании вреда, причиненного жертве)</a:t>
            </a:r>
            <a:endParaRPr lang="ru-RU" sz="2800" b="1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endParaRPr lang="ru-RU" sz="2800" b="1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rgbClr val="FFC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4 фаза.</a:t>
            </a:r>
            <a:r>
              <a:rPr lang="ru-RU" sz="2800" dirty="0">
                <a:solidFill>
                  <a:srgbClr val="FFC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Заключение соглашения.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Задача: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Четкая фиксация достигнутых результатов и договоренностей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3"/>
          <p:cNvSpPr txBox="1"/>
          <p:nvPr/>
        </p:nvSpPr>
        <p:spPr>
          <a:xfrm>
            <a:off x="785812" y="1357312"/>
            <a:ext cx="6686550" cy="27432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3"/>
          <p:cNvSpPr txBox="1"/>
          <p:nvPr/>
        </p:nvSpPr>
        <p:spPr>
          <a:xfrm>
            <a:off x="3500437" y="2714625"/>
            <a:ext cx="2000250" cy="10715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Участники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конфликтной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ситуации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266" name="Google Shape;266;p33"/>
          <p:cNvSpPr txBox="1"/>
          <p:nvPr/>
        </p:nvSpPr>
        <p:spPr>
          <a:xfrm>
            <a:off x="714375" y="2857500"/>
            <a:ext cx="1785937" cy="457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Понимание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себя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67" name="Google Shape;267;p33"/>
          <p:cNvSpPr txBox="1"/>
          <p:nvPr/>
        </p:nvSpPr>
        <p:spPr>
          <a:xfrm>
            <a:off x="714375" y="3286125"/>
            <a:ext cx="2143125" cy="4286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Понимание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другого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68" name="Google Shape;268;p33"/>
          <p:cNvSpPr txBox="1"/>
          <p:nvPr/>
        </p:nvSpPr>
        <p:spPr>
          <a:xfrm>
            <a:off x="714375" y="3714750"/>
            <a:ext cx="2643187" cy="571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Осознание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последствий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 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69" name="Google Shape;269;p33"/>
          <p:cNvSpPr txBox="1"/>
          <p:nvPr/>
        </p:nvSpPr>
        <p:spPr>
          <a:xfrm>
            <a:off x="714375" y="4286250"/>
            <a:ext cx="3292475" cy="8572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Ответственность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за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изменение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ситуации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,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совместный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поиск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решения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и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его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реализацию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70" name="Google Shape;270;p33"/>
          <p:cNvSpPr txBox="1"/>
          <p:nvPr/>
        </p:nvSpPr>
        <p:spPr>
          <a:xfrm>
            <a:off x="6286500" y="2928937"/>
            <a:ext cx="2143125" cy="5000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Понимание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себя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71" name="Google Shape;271;p33"/>
          <p:cNvSpPr txBox="1"/>
          <p:nvPr/>
        </p:nvSpPr>
        <p:spPr>
          <a:xfrm>
            <a:off x="5754687" y="3429000"/>
            <a:ext cx="2674937" cy="4286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Понимание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другого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72" name="Google Shape;272;p33"/>
          <p:cNvSpPr txBox="1"/>
          <p:nvPr/>
        </p:nvSpPr>
        <p:spPr>
          <a:xfrm>
            <a:off x="5511800" y="3786187"/>
            <a:ext cx="2917825" cy="5000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Осознание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последствий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 </a:t>
            </a:r>
            <a:endParaRPr sz="1400" dirty="0">
              <a:latin typeface="Arial Black" panose="020B0A04020102020204" pitchFamily="34" charset="0"/>
            </a:endParaRPr>
          </a:p>
        </p:txBody>
      </p:sp>
      <p:sp>
        <p:nvSpPr>
          <p:cNvPr id="273" name="Google Shape;273;p33"/>
          <p:cNvSpPr txBox="1"/>
          <p:nvPr/>
        </p:nvSpPr>
        <p:spPr>
          <a:xfrm>
            <a:off x="5143500" y="4286250"/>
            <a:ext cx="3286125" cy="8572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Ответственность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за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изменение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ситуации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,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совместный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поиск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решения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и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его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4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реализацию</a:t>
            </a:r>
            <a:r>
              <a:rPr lang="en-US" sz="14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endParaRPr sz="1400" dirty="0">
              <a:latin typeface="Arial Black" panose="020B0A0402010202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dirty="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74" name="Google Shape;274;p33"/>
          <p:cNvSpPr txBox="1"/>
          <p:nvPr/>
        </p:nvSpPr>
        <p:spPr>
          <a:xfrm>
            <a:off x="750093" y="5223729"/>
            <a:ext cx="7715250" cy="5000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nstantia"/>
              <a:buNone/>
            </a:pP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Восстановительные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действия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и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совместная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выработка</a:t>
            </a:r>
            <a:r>
              <a:rPr lang="en-US" sz="1600" b="0" i="0" u="none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решения</a:t>
            </a:r>
            <a:endParaRPr dirty="0">
              <a:latin typeface="Arial Black" panose="020B0A04020102020204" pitchFamily="34" charset="0"/>
            </a:endParaRPr>
          </a:p>
        </p:txBody>
      </p:sp>
      <p:pic>
        <p:nvPicPr>
          <p:cNvPr id="275" name="Google Shape;275;p33"/>
          <p:cNvPicPr preferRelativeResize="0"/>
          <p:nvPr/>
        </p:nvPicPr>
        <p:blipFill rotWithShape="1">
          <a:blip r:embed="rId3">
            <a:alphaModFix/>
          </a:blip>
          <a:srcRect l="10954" t="13996" r="16430" b="13996"/>
          <a:stretch/>
        </p:blipFill>
        <p:spPr>
          <a:xfrm>
            <a:off x="4071937" y="1571625"/>
            <a:ext cx="714375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33"/>
          <p:cNvPicPr preferRelativeResize="0"/>
          <p:nvPr/>
        </p:nvPicPr>
        <p:blipFill rotWithShape="1">
          <a:blip r:embed="rId3">
            <a:alphaModFix/>
          </a:blip>
          <a:srcRect l="10954" t="13996" r="16430" b="13996"/>
          <a:stretch/>
        </p:blipFill>
        <p:spPr>
          <a:xfrm>
            <a:off x="1143000" y="2000250"/>
            <a:ext cx="1000125" cy="585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33"/>
          <p:cNvPicPr preferRelativeResize="0"/>
          <p:nvPr/>
        </p:nvPicPr>
        <p:blipFill rotWithShape="1">
          <a:blip r:embed="rId3">
            <a:alphaModFix/>
          </a:blip>
          <a:srcRect l="10954" t="13996" r="16430" b="13996"/>
          <a:stretch/>
        </p:blipFill>
        <p:spPr>
          <a:xfrm>
            <a:off x="6643687" y="2000250"/>
            <a:ext cx="1050925" cy="647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8" name="Google Shape;278;p33"/>
          <p:cNvCxnSpPr/>
          <p:nvPr/>
        </p:nvCxnSpPr>
        <p:spPr>
          <a:xfrm>
            <a:off x="2714625" y="2857500"/>
            <a:ext cx="1357312" cy="121443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9" name="Google Shape;279;p33"/>
          <p:cNvCxnSpPr/>
          <p:nvPr/>
        </p:nvCxnSpPr>
        <p:spPr>
          <a:xfrm flipH="1">
            <a:off x="4929187" y="2786062"/>
            <a:ext cx="1285875" cy="135731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80" name="Google Shape;280;p33"/>
          <p:cNvSpPr txBox="1"/>
          <p:nvPr/>
        </p:nvSpPr>
        <p:spPr>
          <a:xfrm>
            <a:off x="3357562" y="2214562"/>
            <a:ext cx="2008187" cy="2714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nstantia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медиатор</a:t>
            </a:r>
            <a:endParaRPr dirty="0">
              <a:latin typeface="Arial Black" panose="020B0A04020102020204" pitchFamily="34" charset="0"/>
            </a:endParaRPr>
          </a:p>
        </p:txBody>
      </p:sp>
      <p:cxnSp>
        <p:nvCxnSpPr>
          <p:cNvPr id="281" name="Google Shape;281;p33"/>
          <p:cNvCxnSpPr/>
          <p:nvPr/>
        </p:nvCxnSpPr>
        <p:spPr>
          <a:xfrm>
            <a:off x="5143500" y="2571750"/>
            <a:ext cx="727075" cy="45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2" name="Google Shape;282;p33"/>
          <p:cNvCxnSpPr/>
          <p:nvPr/>
        </p:nvCxnSpPr>
        <p:spPr>
          <a:xfrm flipH="1">
            <a:off x="2928937" y="2571750"/>
            <a:ext cx="727075" cy="45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83" name="Google Shape;283;p33"/>
          <p:cNvSpPr txBox="1"/>
          <p:nvPr/>
        </p:nvSpPr>
        <p:spPr>
          <a:xfrm>
            <a:off x="750093" y="145257"/>
            <a:ext cx="7358062" cy="522287"/>
          </a:xfrm>
          <a:prstGeom prst="rect">
            <a:avLst/>
          </a:prstGeom>
          <a:noFill/>
          <a:ln>
            <a:noFill/>
          </a:ln>
          <a:effectLst>
            <a:outerShdw blurRad="63500" dist="53881" dir="13500000">
              <a:schemeClr val="lt2">
                <a:alpha val="49803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>
                <a:solidFill>
                  <a:schemeClr val="accent2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«Лестница» восстановительной медиации</a:t>
            </a:r>
            <a:endParaRPr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1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532440" cy="17526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237103"/>
            <a:ext cx="5009962" cy="450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5515" y="404664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dk1"/>
              </a:buClr>
              <a:buSzPts val="3200"/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Конфликт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(от лат. </a:t>
            </a:r>
            <a:r>
              <a:rPr lang="ru-RU" sz="2800" dirty="0" err="1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conflictus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- ссора, столкновение, спор) определяется как отсутствие согласия между двумя или более сторонами, как столкновение противоположно направленных, не совместимых друг с другом тенденций в сознании индивидов, в межличностных или межгрупповых </a:t>
            </a:r>
            <a:endParaRPr lang="ru-RU" sz="2800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chemeClr val="dk1"/>
              </a:buClr>
              <a:buSzPts val="3200"/>
            </a:pP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взаимодействиях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, </a:t>
            </a:r>
            <a:endParaRPr lang="ru-RU" sz="2800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chemeClr val="dk1"/>
              </a:buClr>
              <a:buSzPts val="3200"/>
            </a:pP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связанное 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 </a:t>
            </a:r>
            <a:endParaRPr lang="ru-RU" sz="2800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chemeClr val="dk1"/>
              </a:buClr>
              <a:buSzPts val="3200"/>
            </a:pP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отрицательными </a:t>
            </a:r>
          </a:p>
          <a:p>
            <a:pPr lvl="0" algn="just">
              <a:buClr>
                <a:schemeClr val="dk1"/>
              </a:buClr>
              <a:buSzPts val="3200"/>
            </a:pP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эмоциональными </a:t>
            </a:r>
          </a:p>
          <a:p>
            <a:pPr lvl="0" algn="just">
              <a:buClr>
                <a:schemeClr val="dk1"/>
              </a:buClr>
              <a:buSzPts val="3200"/>
            </a:pPr>
            <a:r>
              <a:rPr lang="ru-RU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переживаниями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3789040" cy="3280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28310" y="-1146285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28491"/>
            <a:ext cx="8101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Способы разрешения конфликтных ситуаций</a:t>
            </a:r>
            <a:endParaRPr lang="ru-RU" sz="28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12474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2000"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Вертикальный способ разрешения конфликтов (цель: поддержание дисциплины)</a:t>
            </a:r>
            <a:endParaRPr lang="ru-RU" sz="2000" dirty="0"/>
          </a:p>
        </p:txBody>
      </p:sp>
      <p:pic>
        <p:nvPicPr>
          <p:cNvPr id="6" name="Google Shape;12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85992" y="2674034"/>
            <a:ext cx="838200" cy="7667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Прямоугольник 4"/>
          <p:cNvSpPr/>
          <p:nvPr/>
        </p:nvSpPr>
        <p:spPr>
          <a:xfrm>
            <a:off x="4721324" y="406316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Решение принимается педагогом, воспитателем, администрацией</a:t>
            </a:r>
            <a:endParaRPr lang="ru-RU" sz="2000" dirty="0"/>
          </a:p>
        </p:txBody>
      </p:sp>
      <p:pic>
        <p:nvPicPr>
          <p:cNvPr id="8" name="Google Shape;12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8941" y="5373216"/>
            <a:ext cx="838200" cy="7667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9" name="Google Shape;12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352" y="5322043"/>
            <a:ext cx="838200" cy="7667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0" name="Прямоугольник 9"/>
          <p:cNvSpPr/>
          <p:nvPr/>
        </p:nvSpPr>
        <p:spPr>
          <a:xfrm>
            <a:off x="1082312" y="1447909"/>
            <a:ext cx="1830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chemeClr val="dk1"/>
              </a:buClr>
              <a:buSzPts val="2800"/>
            </a:pPr>
            <a:r>
              <a:rPr lang="ru-RU" sz="3200" dirty="0">
                <a:solidFill>
                  <a:schemeClr val="dk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/>
                <a:sym typeface="Times New Roman"/>
              </a:rPr>
              <a:t>ШКОЛА</a:t>
            </a:r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1" name="Google Shape;110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388" y="2844507"/>
            <a:ext cx="2088232" cy="15705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14;p17"/>
          <p:cNvSpPr/>
          <p:nvPr/>
        </p:nvSpPr>
        <p:spPr>
          <a:xfrm flipH="1">
            <a:off x="827584" y="2674034"/>
            <a:ext cx="1095375" cy="1619250"/>
          </a:xfrm>
          <a:custGeom>
            <a:avLst/>
            <a:gdLst/>
            <a:ahLst/>
            <a:cxnLst/>
            <a:rect l="l" t="t" r="r" b="b"/>
            <a:pathLst>
              <a:path w="22071" h="43200" fill="none" extrusionOk="0">
                <a:moveTo>
                  <a:pt x="470" y="0"/>
                </a:moveTo>
                <a:cubicBezTo>
                  <a:pt x="12400" y="0"/>
                  <a:pt x="22071" y="9670"/>
                  <a:pt x="22071" y="21600"/>
                </a:cubicBezTo>
                <a:cubicBezTo>
                  <a:pt x="22071" y="33529"/>
                  <a:pt x="12400" y="43200"/>
                  <a:pt x="471" y="43200"/>
                </a:cubicBezTo>
                <a:cubicBezTo>
                  <a:pt x="313" y="43200"/>
                  <a:pt x="156" y="43198"/>
                  <a:pt x="0" y="43194"/>
                </a:cubicBezTo>
              </a:path>
              <a:path w="22071" h="43200" extrusionOk="0">
                <a:moveTo>
                  <a:pt x="470" y="0"/>
                </a:moveTo>
                <a:cubicBezTo>
                  <a:pt x="12400" y="0"/>
                  <a:pt x="22071" y="9670"/>
                  <a:pt x="22071" y="21600"/>
                </a:cubicBezTo>
                <a:cubicBezTo>
                  <a:pt x="22071" y="33529"/>
                  <a:pt x="12400" y="43200"/>
                  <a:pt x="471" y="43200"/>
                </a:cubicBezTo>
                <a:cubicBezTo>
                  <a:pt x="313" y="43200"/>
                  <a:pt x="156" y="43198"/>
                  <a:pt x="0" y="43194"/>
                </a:cubicBezTo>
                <a:lnTo>
                  <a:pt x="471" y="2160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12;p17"/>
          <p:cNvSpPr/>
          <p:nvPr/>
        </p:nvSpPr>
        <p:spPr>
          <a:xfrm>
            <a:off x="2182652" y="2714625"/>
            <a:ext cx="71437" cy="1643062"/>
          </a:xfrm>
          <a:custGeom>
            <a:avLst/>
            <a:gdLst/>
            <a:ahLst/>
            <a:cxnLst/>
            <a:rect l="l" t="t" r="r" b="b"/>
            <a:pathLst>
              <a:path w="142" h="1420" extrusionOk="0">
                <a:moveTo>
                  <a:pt x="0" y="0"/>
                </a:moveTo>
                <a:cubicBezTo>
                  <a:pt x="71" y="35"/>
                  <a:pt x="142" y="71"/>
                  <a:pt x="142" y="142"/>
                </a:cubicBezTo>
                <a:cubicBezTo>
                  <a:pt x="142" y="213"/>
                  <a:pt x="0" y="308"/>
                  <a:pt x="0" y="426"/>
                </a:cubicBezTo>
                <a:cubicBezTo>
                  <a:pt x="0" y="544"/>
                  <a:pt x="142" y="757"/>
                  <a:pt x="142" y="852"/>
                </a:cubicBezTo>
                <a:cubicBezTo>
                  <a:pt x="142" y="947"/>
                  <a:pt x="0" y="923"/>
                  <a:pt x="0" y="994"/>
                </a:cubicBezTo>
                <a:cubicBezTo>
                  <a:pt x="0" y="1065"/>
                  <a:pt x="142" y="1207"/>
                  <a:pt x="142" y="1278"/>
                </a:cubicBezTo>
                <a:cubicBezTo>
                  <a:pt x="142" y="1349"/>
                  <a:pt x="24" y="1396"/>
                  <a:pt x="0" y="142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13;p17"/>
          <p:cNvSpPr/>
          <p:nvPr/>
        </p:nvSpPr>
        <p:spPr>
          <a:xfrm>
            <a:off x="1899500" y="2682835"/>
            <a:ext cx="71437" cy="1571625"/>
          </a:xfrm>
          <a:custGeom>
            <a:avLst/>
            <a:gdLst/>
            <a:ahLst/>
            <a:cxnLst/>
            <a:rect l="l" t="t" r="r" b="b"/>
            <a:pathLst>
              <a:path w="142" h="1420" extrusionOk="0">
                <a:moveTo>
                  <a:pt x="0" y="0"/>
                </a:moveTo>
                <a:cubicBezTo>
                  <a:pt x="71" y="35"/>
                  <a:pt x="142" y="71"/>
                  <a:pt x="142" y="142"/>
                </a:cubicBezTo>
                <a:cubicBezTo>
                  <a:pt x="142" y="213"/>
                  <a:pt x="0" y="308"/>
                  <a:pt x="0" y="426"/>
                </a:cubicBezTo>
                <a:cubicBezTo>
                  <a:pt x="0" y="544"/>
                  <a:pt x="142" y="757"/>
                  <a:pt x="142" y="852"/>
                </a:cubicBezTo>
                <a:cubicBezTo>
                  <a:pt x="142" y="947"/>
                  <a:pt x="0" y="923"/>
                  <a:pt x="0" y="994"/>
                </a:cubicBezTo>
                <a:cubicBezTo>
                  <a:pt x="0" y="1065"/>
                  <a:pt x="142" y="1207"/>
                  <a:pt x="142" y="1278"/>
                </a:cubicBezTo>
                <a:cubicBezTo>
                  <a:pt x="142" y="1349"/>
                  <a:pt x="24" y="1396"/>
                  <a:pt x="0" y="142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11;p17"/>
          <p:cNvSpPr/>
          <p:nvPr/>
        </p:nvSpPr>
        <p:spPr>
          <a:xfrm>
            <a:off x="2238763" y="2678748"/>
            <a:ext cx="1143000" cy="1643062"/>
          </a:xfrm>
          <a:custGeom>
            <a:avLst/>
            <a:gdLst/>
            <a:ahLst/>
            <a:cxnLst/>
            <a:rect l="l" t="t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8"/>
                  <a:pt x="12500" y="42668"/>
                  <a:pt x="952" y="43178"/>
                </a:cubicBezTo>
              </a:path>
              <a:path w="21600" h="43179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8"/>
                  <a:pt x="12500" y="42668"/>
                  <a:pt x="952" y="43178"/>
                </a:cubicBezTo>
                <a:lnTo>
                  <a:pt x="0" y="2160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4263" y="499887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Разрушительные последствия для подростков</a:t>
            </a:r>
            <a:endParaRPr lang="ru-RU" sz="2000" dirty="0"/>
          </a:p>
        </p:txBody>
      </p:sp>
      <p:cxnSp>
        <p:nvCxnSpPr>
          <p:cNvPr id="17" name="Google Shape;123;p17"/>
          <p:cNvCxnSpPr/>
          <p:nvPr/>
        </p:nvCxnSpPr>
        <p:spPr>
          <a:xfrm rot="-5400000" flipH="1">
            <a:off x="2927946" y="4204946"/>
            <a:ext cx="1143000" cy="71437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8" name="Google Shape;118;p17"/>
          <p:cNvCxnSpPr/>
          <p:nvPr/>
        </p:nvCxnSpPr>
        <p:spPr>
          <a:xfrm>
            <a:off x="3381111" y="4063167"/>
            <a:ext cx="1071562" cy="158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0" name="Google Shape;126;p17"/>
          <p:cNvCxnSpPr/>
          <p:nvPr/>
        </p:nvCxnSpPr>
        <p:spPr>
          <a:xfrm rot="5400000">
            <a:off x="1587186" y="4776561"/>
            <a:ext cx="285750" cy="14446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1" name="Google Shape;124;p17"/>
          <p:cNvCxnSpPr/>
          <p:nvPr/>
        </p:nvCxnSpPr>
        <p:spPr>
          <a:xfrm rot="5400000">
            <a:off x="1962643" y="4890360"/>
            <a:ext cx="357187" cy="158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2" name="Google Shape;125;p17"/>
          <p:cNvCxnSpPr/>
          <p:nvPr/>
        </p:nvCxnSpPr>
        <p:spPr>
          <a:xfrm rot="-5400000" flipH="1">
            <a:off x="2464344" y="4844950"/>
            <a:ext cx="285750" cy="6985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3" name="Google Shape;120;p17"/>
          <p:cNvCxnSpPr/>
          <p:nvPr/>
        </p:nvCxnSpPr>
        <p:spPr>
          <a:xfrm rot="5400000">
            <a:off x="7237437" y="4954300"/>
            <a:ext cx="28575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4810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28491"/>
            <a:ext cx="8101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Способы разрешения конфликтных ситуаций</a:t>
            </a:r>
            <a:endParaRPr lang="ru-RU" sz="28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12474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Горизонтальный способ разрешения конфликтов</a:t>
            </a:r>
            <a:endParaRPr lang="ru-RU" sz="2000" dirty="0"/>
          </a:p>
        </p:txBody>
      </p:sp>
      <p:pic>
        <p:nvPicPr>
          <p:cNvPr id="8" name="Google Shape;12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4940" y="3088716"/>
            <a:ext cx="838200" cy="7667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9" name="Google Shape;12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6527" y="4371103"/>
            <a:ext cx="838200" cy="7667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0" name="Прямоугольник 9"/>
          <p:cNvSpPr/>
          <p:nvPr/>
        </p:nvSpPr>
        <p:spPr>
          <a:xfrm>
            <a:off x="1082312" y="1447909"/>
            <a:ext cx="1830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chemeClr val="dk1"/>
              </a:buClr>
              <a:buSzPts val="2800"/>
            </a:pPr>
            <a:r>
              <a:rPr lang="ru-RU" sz="3200" dirty="0">
                <a:solidFill>
                  <a:schemeClr val="dk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/>
                <a:sym typeface="Times New Roman"/>
              </a:rPr>
              <a:t>ШКОЛА</a:t>
            </a:r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1" name="Google Shape;110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388" y="2844507"/>
            <a:ext cx="2088232" cy="15705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14;p17"/>
          <p:cNvSpPr/>
          <p:nvPr/>
        </p:nvSpPr>
        <p:spPr>
          <a:xfrm flipH="1">
            <a:off x="827584" y="2674034"/>
            <a:ext cx="1095375" cy="1619250"/>
          </a:xfrm>
          <a:custGeom>
            <a:avLst/>
            <a:gdLst/>
            <a:ahLst/>
            <a:cxnLst/>
            <a:rect l="l" t="t" r="r" b="b"/>
            <a:pathLst>
              <a:path w="22071" h="43200" fill="none" extrusionOk="0">
                <a:moveTo>
                  <a:pt x="470" y="0"/>
                </a:moveTo>
                <a:cubicBezTo>
                  <a:pt x="12400" y="0"/>
                  <a:pt x="22071" y="9670"/>
                  <a:pt x="22071" y="21600"/>
                </a:cubicBezTo>
                <a:cubicBezTo>
                  <a:pt x="22071" y="33529"/>
                  <a:pt x="12400" y="43200"/>
                  <a:pt x="471" y="43200"/>
                </a:cubicBezTo>
                <a:cubicBezTo>
                  <a:pt x="313" y="43200"/>
                  <a:pt x="156" y="43198"/>
                  <a:pt x="0" y="43194"/>
                </a:cubicBezTo>
              </a:path>
              <a:path w="22071" h="43200" extrusionOk="0">
                <a:moveTo>
                  <a:pt x="470" y="0"/>
                </a:moveTo>
                <a:cubicBezTo>
                  <a:pt x="12400" y="0"/>
                  <a:pt x="22071" y="9670"/>
                  <a:pt x="22071" y="21600"/>
                </a:cubicBezTo>
                <a:cubicBezTo>
                  <a:pt x="22071" y="33529"/>
                  <a:pt x="12400" y="43200"/>
                  <a:pt x="471" y="43200"/>
                </a:cubicBezTo>
                <a:cubicBezTo>
                  <a:pt x="313" y="43200"/>
                  <a:pt x="156" y="43198"/>
                  <a:pt x="0" y="43194"/>
                </a:cubicBezTo>
                <a:lnTo>
                  <a:pt x="471" y="2160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12;p17"/>
          <p:cNvSpPr/>
          <p:nvPr/>
        </p:nvSpPr>
        <p:spPr>
          <a:xfrm>
            <a:off x="2182652" y="2714625"/>
            <a:ext cx="71437" cy="1643062"/>
          </a:xfrm>
          <a:custGeom>
            <a:avLst/>
            <a:gdLst/>
            <a:ahLst/>
            <a:cxnLst/>
            <a:rect l="l" t="t" r="r" b="b"/>
            <a:pathLst>
              <a:path w="142" h="1420" extrusionOk="0">
                <a:moveTo>
                  <a:pt x="0" y="0"/>
                </a:moveTo>
                <a:cubicBezTo>
                  <a:pt x="71" y="35"/>
                  <a:pt x="142" y="71"/>
                  <a:pt x="142" y="142"/>
                </a:cubicBezTo>
                <a:cubicBezTo>
                  <a:pt x="142" y="213"/>
                  <a:pt x="0" y="308"/>
                  <a:pt x="0" y="426"/>
                </a:cubicBezTo>
                <a:cubicBezTo>
                  <a:pt x="0" y="544"/>
                  <a:pt x="142" y="757"/>
                  <a:pt x="142" y="852"/>
                </a:cubicBezTo>
                <a:cubicBezTo>
                  <a:pt x="142" y="947"/>
                  <a:pt x="0" y="923"/>
                  <a:pt x="0" y="994"/>
                </a:cubicBezTo>
                <a:cubicBezTo>
                  <a:pt x="0" y="1065"/>
                  <a:pt x="142" y="1207"/>
                  <a:pt x="142" y="1278"/>
                </a:cubicBezTo>
                <a:cubicBezTo>
                  <a:pt x="142" y="1349"/>
                  <a:pt x="24" y="1396"/>
                  <a:pt x="0" y="142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13;p17"/>
          <p:cNvSpPr/>
          <p:nvPr/>
        </p:nvSpPr>
        <p:spPr>
          <a:xfrm>
            <a:off x="1899500" y="2682835"/>
            <a:ext cx="71437" cy="1571625"/>
          </a:xfrm>
          <a:custGeom>
            <a:avLst/>
            <a:gdLst/>
            <a:ahLst/>
            <a:cxnLst/>
            <a:rect l="l" t="t" r="r" b="b"/>
            <a:pathLst>
              <a:path w="142" h="1420" extrusionOk="0">
                <a:moveTo>
                  <a:pt x="0" y="0"/>
                </a:moveTo>
                <a:cubicBezTo>
                  <a:pt x="71" y="35"/>
                  <a:pt x="142" y="71"/>
                  <a:pt x="142" y="142"/>
                </a:cubicBezTo>
                <a:cubicBezTo>
                  <a:pt x="142" y="213"/>
                  <a:pt x="0" y="308"/>
                  <a:pt x="0" y="426"/>
                </a:cubicBezTo>
                <a:cubicBezTo>
                  <a:pt x="0" y="544"/>
                  <a:pt x="142" y="757"/>
                  <a:pt x="142" y="852"/>
                </a:cubicBezTo>
                <a:cubicBezTo>
                  <a:pt x="142" y="947"/>
                  <a:pt x="0" y="923"/>
                  <a:pt x="0" y="994"/>
                </a:cubicBezTo>
                <a:cubicBezTo>
                  <a:pt x="0" y="1065"/>
                  <a:pt x="142" y="1207"/>
                  <a:pt x="142" y="1278"/>
                </a:cubicBezTo>
                <a:cubicBezTo>
                  <a:pt x="142" y="1349"/>
                  <a:pt x="24" y="1396"/>
                  <a:pt x="0" y="142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11;p17"/>
          <p:cNvSpPr/>
          <p:nvPr/>
        </p:nvSpPr>
        <p:spPr>
          <a:xfrm>
            <a:off x="2238763" y="2678748"/>
            <a:ext cx="1143000" cy="1643062"/>
          </a:xfrm>
          <a:custGeom>
            <a:avLst/>
            <a:gdLst/>
            <a:ahLst/>
            <a:cxnLst/>
            <a:rect l="l" t="t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8"/>
                  <a:pt x="12500" y="42668"/>
                  <a:pt x="952" y="43178"/>
                </a:cubicBezTo>
              </a:path>
              <a:path w="21600" h="43179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8"/>
                  <a:pt x="12500" y="42668"/>
                  <a:pt x="952" y="43178"/>
                </a:cubicBezTo>
                <a:lnTo>
                  <a:pt x="0" y="2160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4263" y="499887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Разрушительные последствия для подростков</a:t>
            </a:r>
            <a:endParaRPr lang="ru-RU" sz="2000" dirty="0"/>
          </a:p>
        </p:txBody>
      </p:sp>
      <p:cxnSp>
        <p:nvCxnSpPr>
          <p:cNvPr id="17" name="Google Shape;123;p17"/>
          <p:cNvCxnSpPr/>
          <p:nvPr/>
        </p:nvCxnSpPr>
        <p:spPr>
          <a:xfrm rot="-5400000" flipH="1">
            <a:off x="2927946" y="4204946"/>
            <a:ext cx="1143000" cy="71437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8" name="Google Shape;118;p17"/>
          <p:cNvCxnSpPr/>
          <p:nvPr/>
        </p:nvCxnSpPr>
        <p:spPr>
          <a:xfrm>
            <a:off x="3381111" y="4063167"/>
            <a:ext cx="1071562" cy="158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0" name="Google Shape;126;p17"/>
          <p:cNvCxnSpPr/>
          <p:nvPr/>
        </p:nvCxnSpPr>
        <p:spPr>
          <a:xfrm rot="5400000">
            <a:off x="1587186" y="4776561"/>
            <a:ext cx="285750" cy="14446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1" name="Google Shape;124;p17"/>
          <p:cNvCxnSpPr/>
          <p:nvPr/>
        </p:nvCxnSpPr>
        <p:spPr>
          <a:xfrm rot="5400000">
            <a:off x="1962643" y="4890360"/>
            <a:ext cx="357187" cy="158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2" name="Google Shape;125;p17"/>
          <p:cNvCxnSpPr/>
          <p:nvPr/>
        </p:nvCxnSpPr>
        <p:spPr>
          <a:xfrm rot="-5400000" flipH="1">
            <a:off x="2464344" y="4844950"/>
            <a:ext cx="285750" cy="6985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3" name="Прямоугольник 2"/>
          <p:cNvSpPr/>
          <p:nvPr/>
        </p:nvSpPr>
        <p:spPr>
          <a:xfrm>
            <a:off x="5406947" y="37530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Совместное принятое </a:t>
            </a:r>
          </a:p>
          <a:p>
            <a:pPr lvl="0" algn="ctr">
              <a:buClr>
                <a:schemeClr val="dk1"/>
              </a:buClr>
              <a:buSzPts val="1800"/>
            </a:pPr>
            <a:r>
              <a:rPr lang="ru-RU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решение</a:t>
            </a:r>
            <a:endParaRPr lang="ru-RU" dirty="0"/>
          </a:p>
        </p:txBody>
      </p:sp>
      <p:cxnSp>
        <p:nvCxnSpPr>
          <p:cNvPr id="24" name="Google Shape;143;p18"/>
          <p:cNvCxnSpPr/>
          <p:nvPr/>
        </p:nvCxnSpPr>
        <p:spPr>
          <a:xfrm>
            <a:off x="6393889" y="3429000"/>
            <a:ext cx="714375" cy="285750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5" name="Google Shape;144;p18"/>
          <p:cNvCxnSpPr/>
          <p:nvPr/>
        </p:nvCxnSpPr>
        <p:spPr>
          <a:xfrm rot="10800000" flipH="1">
            <a:off x="6466096" y="4562133"/>
            <a:ext cx="642937" cy="214312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1975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4778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87523" y="11663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Медиация</a:t>
            </a:r>
            <a:r>
              <a:rPr lang="en-US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endParaRPr lang="ru-RU" sz="2800" dirty="0" smtClean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-US" sz="2800" dirty="0" smtClean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— </a:t>
            </a:r>
            <a:r>
              <a:rPr lang="en-US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это процесс, посредством которого третья сторона оказывает помощь двум или более сторонам, с согласия последних, в деле предотвращения, регулирования или разрешения конфликта, помогая им с этой целью разработать взаимоприемлемые соглашения.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05064"/>
            <a:ext cx="3242049" cy="261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83568" y="0"/>
            <a:ext cx="7579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ts val="2800"/>
            </a:pPr>
            <a:r>
              <a:rPr lang="ru-RU" sz="2800" b="1" dirty="0" smtClean="0">
                <a:solidFill>
                  <a:srgbClr val="00B050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Цель восстановительной медиации:</a:t>
            </a:r>
            <a:endParaRPr lang="ru-RU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743" y="764704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dk1"/>
              </a:buClr>
              <a:buSzPts val="2800"/>
            </a:pPr>
            <a:r>
              <a:rPr lang="ru-RU" sz="2800" b="1" dirty="0" smtClean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	Восстановление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способности к пониманию,  осуществлению восстановительных действий сторон по отношению друг к другу и совместному принятию решения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24944"/>
            <a:ext cx="3168352" cy="379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8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30869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332656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3600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Constantia"/>
                <a:cs typeface="Constantia"/>
                <a:sym typeface="Constantia"/>
              </a:rPr>
              <a:t>Цель работы ведущего (медиатора) - организовать такой диалог, который инициирует взаимопонимание, восстановительные действия и групповое принятие решений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08921"/>
            <a:ext cx="7097816" cy="363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48" y="11663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Основные принципы восстановительной медиации</a:t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8712968" cy="495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>
              <a:lnSpc>
                <a:spcPct val="80000"/>
              </a:lnSpc>
              <a:spcBef>
                <a:spcPts val="600"/>
              </a:spcBef>
              <a:buClr>
                <a:srgbClr val="9BBB59"/>
              </a:buClr>
              <a:buSzPts val="3000"/>
              <a:buFont typeface="Noto Sans Symbols"/>
              <a:buChar char="⚫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добровольность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участия сторон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600"/>
              </a:spcBef>
              <a:buClr>
                <a:schemeClr val="dk1"/>
              </a:buClr>
              <a:buSzPts val="30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Стороны участвуют во встрече добровольно, принуждение в какой-либо форме сторон к участию недопустимо. Стороны вправе отказаться от участия в медиации как до ее начала, так и в ходе самой медиации.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600"/>
              </a:spcBef>
              <a:buClr>
                <a:srgbClr val="9BBB59"/>
              </a:buClr>
              <a:buSzPts val="3000"/>
              <a:buFont typeface="Noto Sans Symbols"/>
              <a:buChar char="⚫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информированность сторон 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273050" lvl="0" indent="-273050" algn="just">
              <a:lnSpc>
                <a:spcPct val="80000"/>
              </a:lnSpc>
              <a:spcBef>
                <a:spcPts val="640"/>
              </a:spcBef>
              <a:buClr>
                <a:schemeClr val="dk1"/>
              </a:buClr>
              <a:buSzPts val="30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Медиатор обязан предоставить сторонам всю необходимую информацию о сути медиации, ее процессе и возможных последствиях.</a:t>
            </a:r>
            <a:endParaRPr lang="ru-RU" sz="2800" dirty="0">
              <a:latin typeface="Arial Black" panose="020B0A04020102020204" pitchFamily="34" charset="0"/>
            </a:endParaRPr>
          </a:p>
          <a:p>
            <a:pPr marL="273050" lvl="0" indent="-273050">
              <a:lnSpc>
                <a:spcPct val="80000"/>
              </a:lnSpc>
              <a:spcBef>
                <a:spcPts val="160"/>
              </a:spcBef>
              <a:buClr>
                <a:schemeClr val="dk1"/>
              </a:buClr>
              <a:buSzPts val="800"/>
            </a:pPr>
            <a:endParaRPr lang="ru-RU" sz="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 indent="-273050">
              <a:lnSpc>
                <a:spcPct val="80000"/>
              </a:lnSpc>
              <a:spcBef>
                <a:spcPts val="160"/>
              </a:spcBef>
              <a:buClr>
                <a:schemeClr val="dk1"/>
              </a:buClr>
              <a:buSzPts val="800"/>
            </a:pPr>
            <a:r>
              <a:rPr lang="ru-RU" sz="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230905_131706_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476672"/>
            <a:ext cx="8640960" cy="5352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>
              <a:buClr>
                <a:srgbClr val="9BBB59"/>
              </a:buClr>
              <a:buSzPts val="3300"/>
              <a:buFont typeface="Noto Sans Symbols"/>
              <a:buChar char="⚫"/>
            </a:pPr>
            <a:r>
              <a:rPr lang="ru-RU" sz="2800" b="1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нейтральность медиатора </a:t>
            </a:r>
            <a:endParaRPr lang="ru-RU" sz="2800" dirty="0">
              <a:solidFill>
                <a:schemeClr val="dk1"/>
              </a:solidFill>
              <a:latin typeface="Arial Black" panose="020B0A04020102020204" pitchFamily="34" charset="0"/>
              <a:ea typeface="Times New Roman"/>
              <a:cs typeface="Times New Roman"/>
              <a:sym typeface="Times New Roman"/>
            </a:endParaRPr>
          </a:p>
          <a:p>
            <a:pPr marL="273050" lvl="0" indent="-273050" algn="just">
              <a:spcBef>
                <a:spcPts val="660"/>
              </a:spcBef>
              <a:buClr>
                <a:schemeClr val="dk1"/>
              </a:buClr>
              <a:buSzPts val="3300"/>
            </a:pP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	Медиатор в равной степени поддерживает стороны и их стремление в разрешении конфликта. </a:t>
            </a:r>
            <a:r>
              <a:rPr lang="ru-RU" sz="2800" dirty="0" err="1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Еcли</a:t>
            </a:r>
            <a:r>
              <a:rPr lang="ru-RU" sz="2800" dirty="0">
                <a:solidFill>
                  <a:schemeClr val="dk1"/>
                </a:solidFill>
                <a:latin typeface="Arial Black" panose="020B0A04020102020204" pitchFamily="34" charset="0"/>
                <a:ea typeface="Times New Roman"/>
                <a:cs typeface="Times New Roman"/>
                <a:sym typeface="Times New Roman"/>
              </a:rPr>
              <a:t> медиатор чувствует, что не может сохранять нейтральность, он должен передать дело другому медиатору или прекратить медиацию. Медиатор не может принимать от какой-либо из сторон вознаграждения, которые могут вызвать подозрения в поддержке одной из сторон. 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426</Words>
  <Application>Microsoft Office PowerPoint</Application>
  <PresentationFormat>Экран (4:3)</PresentationFormat>
  <Paragraphs>77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Calibri</vt:lpstr>
      <vt:lpstr>Constantia</vt:lpstr>
      <vt:lpstr>Noto Sans Symbols</vt:lpstr>
      <vt:lpstr>Segoe UI Black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учреждение «Центр психолого-педагогической, медицинской и социальной помощи» г.Воркуты</dc:title>
  <dc:creator>Lenovo</dc:creator>
  <cp:lastModifiedBy>Саша</cp:lastModifiedBy>
  <cp:revision>30</cp:revision>
  <dcterms:created xsi:type="dcterms:W3CDTF">2023-08-28T10:19:08Z</dcterms:created>
  <dcterms:modified xsi:type="dcterms:W3CDTF">2023-11-03T17:54:43Z</dcterms:modified>
</cp:coreProperties>
</file>