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71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DE796-FE90-4827-A555-812467FC8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779921-E588-4A27-932F-AA2DAF4FF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6C652A-3757-4CB9-86B8-901E39EA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04F-D269-4286-A26A-41DB00D48CE4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35551-03FD-4A45-8917-7080FE1B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77B022-94E4-4B02-AD49-C08671F5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A78-BAEC-49A7-B5BB-184DE9DE4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9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018BF-E17D-45B3-A445-0E74BC0A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FD6CE7-DC92-4224-8DF4-627D9FCA0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67897E-FCDE-49A9-8234-B4E6CEA8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04F-D269-4286-A26A-41DB00D48CE4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CAECC6-D5EA-4C8A-B657-25888C09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81369-A99A-47D3-8154-5FEFF46E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A78-BAEC-49A7-B5BB-184DE9DE4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70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D9B243-1355-4D67-A11B-1DEB5DD40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70BA33-1706-4FE9-956E-68667EFAF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BE500-5E5E-4C0B-8A18-985DC888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04F-D269-4286-A26A-41DB00D48CE4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9F0420-5EE3-416C-B81E-A821653A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38B972-C087-4E78-88C9-30779547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A78-BAEC-49A7-B5BB-184DE9DE4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5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020F-3ADB-4079-B72E-3F68078A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E6B220-B1B1-4AEE-B1FF-9B136CBB7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4D662B-395F-4769-ABA5-2B7CB84E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04F-D269-4286-A26A-41DB00D48CE4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CB9C5B-FE5E-4235-9A89-D5F82537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2520BC-0775-4953-9DF3-2A458C07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A78-BAEC-49A7-B5BB-184DE9DE4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1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0D9EB-DAB6-479A-AF35-25B4674B5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37783D-0013-4225-BFAE-0817B2223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F0B71C-A8DF-4310-87BA-23A88EB5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04F-D269-4286-A26A-41DB00D48CE4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764EE-56C9-4B32-926D-8836CA7C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D5298C-7292-4D38-B1F9-94238497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A78-BAEC-49A7-B5BB-184DE9DE4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1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608D6-4A24-4E12-8C63-E18CBB84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506BF4-7B9C-4199-8860-4EA7A45E3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98ED8-9778-4F55-B137-ADFEB5D4C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B22040-2A34-45AD-B15B-B1567E77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04F-D269-4286-A26A-41DB00D48CE4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BEDDD7-1258-41F8-A4FA-59A23B3A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C7F6DA-A137-4481-9403-294DA662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A78-BAEC-49A7-B5BB-184DE9DE4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5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9192F-2B3C-40BA-B2CD-BA557CBC0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291C7F-3A92-4132-9A75-799D842DA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8F6BA-891B-40A0-81AC-193AF8B20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FA8205-EA79-44DA-8849-0F5DB2E86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885656-59CD-4ED7-964D-84CE95E8B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C5D7A6-FE8B-4C0C-9154-0E7426B1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04F-D269-4286-A26A-41DB00D48CE4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0D09B-722E-451B-AB93-80606E0B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F81D4B-B4BA-438C-99F2-24E1C96D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A78-BAEC-49A7-B5BB-184DE9DE4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0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29026-1D20-4B7A-8A75-5E9883ED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F8C34A-22A0-4767-AC79-39DA672D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04F-D269-4286-A26A-41DB00D48CE4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33EED9-1555-4B04-85B9-F21BC7C9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2460DD-55B4-4147-B4E5-1A773639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A78-BAEC-49A7-B5BB-184DE9DE4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0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02C10A-B5D0-478C-A37F-E4CA6B64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04F-D269-4286-A26A-41DB00D48CE4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3EA0E0-CB80-41B1-9951-D270DDAB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F30AED-379D-4ACE-A40E-C989B298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A78-BAEC-49A7-B5BB-184DE9DE4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4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6C6D4-1496-40D6-8959-B87DAE8D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5CEDC-08D3-450E-86DB-7C57E947F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27D5CF-FDB8-4B52-A491-BE6266CE2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E73A43-A15C-405C-B5C2-709BC0698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04F-D269-4286-A26A-41DB00D48CE4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0A85F2-4E76-4615-98A1-FB07B8E3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DD5AF2-EBD5-4A53-860D-EFE03508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A78-BAEC-49A7-B5BB-184DE9DE4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8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4EA06-CFB4-47A5-833C-B24179D6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420318-A74B-45DA-B486-83C2B5A13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1272EA-874F-4C08-85E4-6C0C90ADE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15DD80-C334-40F0-A0AC-7DF03946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04F-D269-4286-A26A-41DB00D48CE4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980647-BAEB-4772-AB80-D7626F904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7E8BEA-49F7-48A9-8CFE-5537F586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6A78-BAEC-49A7-B5BB-184DE9DE4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3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E443A-85EB-423E-9A6A-B4C26002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491492-FFD3-45DE-90F2-211BCB47A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C85F27-8AA2-4969-A8E1-103D6D94A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1D04F-D269-4286-A26A-41DB00D48CE4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738AC3-5103-411F-B544-1D066EBA0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1264D-77C3-4C96-B969-09E2EC228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F6A78-BAEC-49A7-B5BB-184DE9DE4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96020-606C-4332-8148-1F94D89E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4275BD-B2DD-4863-BDFB-2EA1EDB75415}"/>
              </a:ext>
            </a:extLst>
          </p:cNvPr>
          <p:cNvSpPr/>
          <p:nvPr/>
        </p:nvSpPr>
        <p:spPr>
          <a:xfrm>
            <a:off x="0" y="0"/>
            <a:ext cx="11974664" cy="232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«Проявление девиантного поведения у детей и подростков.</a:t>
            </a:r>
            <a:endParaRPr lang="ru-RU" sz="32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и коррекция девиации в условиях семьи и  образовательного учреждения»</a:t>
            </a:r>
            <a:endParaRPr lang="ru-RU" sz="32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DB92B-1EA4-4FF1-9925-4CB7A21CB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11" y="2375478"/>
            <a:ext cx="7969778" cy="43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3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96020-606C-4332-8148-1F94D89E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5B789A-606A-44F2-B10B-550D8C10DA9F}"/>
              </a:ext>
            </a:extLst>
          </p:cNvPr>
          <p:cNvSpPr/>
          <p:nvPr/>
        </p:nvSpPr>
        <p:spPr>
          <a:xfrm>
            <a:off x="148424" y="0"/>
            <a:ext cx="11895152" cy="657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ctr"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Образовательное учреждение любого типа выступает одним из центральных звеньев в системе органов общей профилактики девиантного поведения несовершеннолетних, которая базируется на следующих принципах:</a:t>
            </a:r>
            <a:endParaRPr lang="ru-RU" sz="2400" dirty="0">
              <a:solidFill>
                <a:srgbClr val="7030A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систематичность и преемственность в пропаганде здорового образа жизни;</a:t>
            </a:r>
            <a:endParaRPr lang="ru-RU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учёт психологических особенностей разных возрастных групп обучающихся;</a:t>
            </a:r>
            <a:endParaRPr lang="ru-RU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индивидуальный подход;</a:t>
            </a:r>
            <a:endParaRPr lang="ru-RU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психологическое сопровождение;</a:t>
            </a:r>
            <a:endParaRPr lang="ru-RU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организация досуга и общественная </a:t>
            </a:r>
          </a:p>
          <a:p>
            <a:pPr lvl="0" algn="just"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активность несовершеннолетних;  </a:t>
            </a:r>
            <a:endParaRPr lang="ru-RU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формирование устойчивости  </a:t>
            </a:r>
          </a:p>
          <a:p>
            <a:pPr lvl="0" algn="just"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психики подростка по отношению</a:t>
            </a:r>
          </a:p>
          <a:p>
            <a:pPr lvl="0" algn="just"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к вредным привычкам, антисоциальным </a:t>
            </a:r>
          </a:p>
          <a:p>
            <a:pPr lvl="0" algn="just"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нормам.</a:t>
            </a:r>
            <a:endParaRPr lang="ru-RU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204D43-0AB4-4C35-BF2C-48AE74879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04" y="2752543"/>
            <a:ext cx="5006672" cy="40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6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96020-606C-4332-8148-1F94D89E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674C7D-87F2-4BB0-AB4A-BEE20410AD33}"/>
              </a:ext>
            </a:extLst>
          </p:cNvPr>
          <p:cNvSpPr/>
          <p:nvPr/>
        </p:nvSpPr>
        <p:spPr>
          <a:xfrm>
            <a:off x="63610" y="0"/>
            <a:ext cx="11712272" cy="582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как причина девиантного поведения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Arial Black" panose="020B0A04020102020204" pitchFamily="34" charset="0"/>
              </a:rPr>
              <a:t>В семье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факторами риска </a:t>
            </a:r>
            <a:r>
              <a:rPr lang="ru-RU" sz="2400" dirty="0">
                <a:latin typeface="Arial Black" panose="020B0A04020102020204" pitchFamily="34" charset="0"/>
              </a:rPr>
              <a:t>следует рассматривать такие характеристики семьи как: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Arial Black" panose="020B0A04020102020204" pitchFamily="34" charset="0"/>
              </a:rPr>
              <a:t>характер взаимоотношений и общения в семье;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Arial Black" panose="020B0A04020102020204" pitchFamily="34" charset="0"/>
              </a:rPr>
              <a:t>воспитательный потенциал семьи;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Arial Black" panose="020B0A04020102020204" pitchFamily="34" charset="0"/>
              </a:rPr>
              <a:t>структуру семьи;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Arial Black" panose="020B0A04020102020204" pitchFamily="34" charset="0"/>
              </a:rPr>
              <a:t>социально-бытовые условия;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Arial Black" panose="020B0A04020102020204" pitchFamily="34" charset="0"/>
              </a:rPr>
              <a:t>психологический микроклимат;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Arial Black" panose="020B0A04020102020204" pitchFamily="34" charset="0"/>
              </a:rPr>
              <a:t>образовательный и культурный 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latin typeface="Arial Black" panose="020B0A04020102020204" pitchFamily="34" charset="0"/>
              </a:rPr>
              <a:t>уровень родителей.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A797D2-F634-4829-A0DC-7B3B8728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8" y="2719346"/>
            <a:ext cx="5491612" cy="397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8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96020-606C-4332-8148-1F94D89E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258A8B-AE5A-4F4A-AEBB-99E86C28E52C}"/>
              </a:ext>
            </a:extLst>
          </p:cNvPr>
          <p:cNvSpPr/>
          <p:nvPr/>
        </p:nvSpPr>
        <p:spPr>
          <a:xfrm>
            <a:off x="87464" y="73724"/>
            <a:ext cx="12017071" cy="655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Формированию девиантного поведения способствует наличие следующих факторов в </a:t>
            </a:r>
            <a:r>
              <a:rPr lang="ru-RU" sz="2400" b="1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семье:</a:t>
            </a: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 </a:t>
            </a:r>
            <a:endParaRPr lang="ru-RU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употребление родителями спиртных напитков; </a:t>
            </a:r>
            <a:endParaRPr lang="ru-RU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отсутствие контроля над подростком; </a:t>
            </a:r>
            <a:endParaRPr lang="ru-RU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жестокое обращение одного либо обоих родителей в отношении к подростку, другим членам семьи; </a:t>
            </a:r>
            <a:endParaRPr lang="ru-RU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нахождение родственников в местах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лишения свободы; </a:t>
            </a:r>
            <a:endParaRPr lang="ru-RU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отсутствие одного из родителей в семье;</a:t>
            </a:r>
            <a:endParaRPr lang="ru-RU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усиленный контроль и опека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над подростком.</a:t>
            </a:r>
            <a:endParaRPr lang="ru-RU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62F821-2BA7-44EA-A0A5-9697B2C46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50" y="2989689"/>
            <a:ext cx="5115339" cy="37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9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96020-606C-4332-8148-1F94D89E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CFF717-3B1C-45E2-A643-8361AC7B0E00}"/>
              </a:ext>
            </a:extLst>
          </p:cNvPr>
          <p:cNvSpPr/>
          <p:nvPr/>
        </p:nvSpPr>
        <p:spPr>
          <a:xfrm>
            <a:off x="421419" y="206519"/>
            <a:ext cx="11585051" cy="605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Уважаемые родители, Вы обязаны знать:</a:t>
            </a:r>
          </a:p>
          <a:p>
            <a:pPr>
              <a:spcAft>
                <a:spcPts val="0"/>
              </a:spcAft>
            </a:pPr>
            <a:b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1. С кем дружит ваш ребёнок, в каких компаниях бывает.</a:t>
            </a:r>
            <a:b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2. Кто его лучший друг или подруга.</a:t>
            </a:r>
            <a:b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3. Чем увлекается, какие у него интересы.</a:t>
            </a:r>
            <a:b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endParaRPr lang="ru-RU" sz="2400" dirty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И Вы должны встревожиться, если ваш ребёнок:</a:t>
            </a:r>
          </a:p>
          <a:p>
            <a:b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Вам грубит, дерзит, уходит их дома, не ставя вас об этом в известность.</a:t>
            </a:r>
            <a:b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2. Вам лжёт.</a:t>
            </a:r>
            <a:b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3. Требует у вас деньги.</a:t>
            </a:r>
            <a:b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4. Становится зависимым от алкоголя.</a:t>
            </a:r>
            <a:b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5. Перестаёт с вами общаться и не реагирует </a:t>
            </a:r>
          </a:p>
          <a:p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 ваши требования.</a:t>
            </a:r>
            <a:b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ru-RU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1E2332-E0B4-42FB-A3A0-9479D89CB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56" y="4091687"/>
            <a:ext cx="4444779" cy="266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4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96020-606C-4332-8148-1F94D89E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03FD7C-591A-4BBC-B92D-CC0CA616F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27" y="116784"/>
            <a:ext cx="8832574" cy="66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61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F0934B-7FC8-4C27-AFC5-1EFB656B5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09" y="287614"/>
            <a:ext cx="10972800" cy="642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3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96020-606C-4332-8148-1F94D89E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6BF5D2-A6D1-4211-8D57-CE21B9CC9F23}"/>
              </a:ext>
            </a:extLst>
          </p:cNvPr>
          <p:cNvSpPr/>
          <p:nvPr/>
        </p:nvSpPr>
        <p:spPr>
          <a:xfrm>
            <a:off x="-230588" y="0"/>
            <a:ext cx="11982615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Девиация</a:t>
            </a:r>
            <a:r>
              <a:rPr lang="ru-RU" sz="32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 это поведение, которое противоречит нормам социального</a:t>
            </a:r>
            <a:r>
              <a:rPr lang="ru-RU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поведения, принятым в том или ином сообществе, и влечет за собой изоляцию, лечение, исправление или наказание нарушителя</a:t>
            </a:r>
            <a:endParaRPr lang="ru-RU" sz="32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FE84C0-F508-4584-8B75-13C2F988E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44" y="2312171"/>
            <a:ext cx="9048585" cy="447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6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96020-606C-4332-8148-1F94D89E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9A2A49-1AAA-4A43-B18E-0B39699D4D0A}"/>
              </a:ext>
            </a:extLst>
          </p:cNvPr>
          <p:cNvSpPr/>
          <p:nvPr/>
        </p:nvSpPr>
        <p:spPr>
          <a:xfrm>
            <a:off x="1" y="-108442"/>
            <a:ext cx="12101884" cy="637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Виды отклоняющегося поведения подростков:</a:t>
            </a: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неодобряемое поведение</a:t>
            </a:r>
            <a:r>
              <a:rPr lang="ru-RU" sz="20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поведение, связанное с шалостями, озорством, непослушанием, непоседливостью, упрямством; 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порицаемое поведение</a:t>
            </a:r>
            <a:r>
              <a:rPr lang="ru-RU" sz="20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- поведение, вызывающее более или менее осуждение окружающих, педагогов, родителей (эпизодические нарушения дисциплины, случаи драчливости, грубости, дерзости, нечестности); 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девиантное поведение</a:t>
            </a:r>
            <a:r>
              <a:rPr lang="ru-RU" sz="20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- нравственно отрицательные действия и поступки, принявшие характер систематических или привычных (лживость, притворство, лицемерие, эгоизм, конфликтность, агрессивность, воровство и т. д.);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аддиктивное поведение  </a:t>
            </a: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(зависимое) - </a:t>
            </a:r>
            <a:r>
              <a:rPr lang="ru-RU" sz="2000" dirty="0">
                <a:latin typeface="Arial Black" panose="020B0A04020102020204" pitchFamily="34" charset="0"/>
              </a:rPr>
              <a:t>это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</a:rPr>
              <a:t>одна из форм деструктивного поведения,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</a:rPr>
              <a:t>которое выражается в стремлении уйти от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</a:rPr>
              <a:t>реальности путём приёма некоторых веществ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</a:rPr>
              <a:t>или патологической фиксации внимания на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</a:rPr>
              <a:t>определённых видах деятельности,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</a:rPr>
              <a:t>обеспечивающих получение интенсивных эмоций;</a:t>
            </a:r>
            <a:endParaRPr lang="ru-RU" sz="2000" dirty="0"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A67F5D-25B8-4E22-854D-79E13C9A3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21" y="3731757"/>
            <a:ext cx="4609422" cy="30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4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96020-606C-4332-8148-1F94D89E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C30423-FA7A-4FF4-9D96-9FC8A47864E8}"/>
              </a:ext>
            </a:extLst>
          </p:cNvPr>
          <p:cNvSpPr/>
          <p:nvPr/>
        </p:nvSpPr>
        <p:spPr>
          <a:xfrm>
            <a:off x="0" y="0"/>
            <a:ext cx="12191999" cy="6143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Виды отклоняющегося поведения подростков: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b="1" i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деструктивное поведение</a:t>
            </a:r>
            <a:r>
              <a:rPr lang="ru-RU" sz="2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(пред-преступное) - эпизодические умышленные нарушения норм требований, регулирующих поведение и взаимоотношения людей в обществе, хулиганство, избиения, вымогательство, распитие спиртных напитков, употребление психотропных и токсических веществ; злостные нарушения дисциплины и общепринятых правил поведения и т. д.; </a:t>
            </a:r>
            <a:endParaRPr lang="ru-RU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делинквентное или противоправное</a:t>
            </a:r>
            <a:r>
              <a:rPr lang="ru-RU" sz="2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поведение, связанное с различными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правонарушениями;</a:t>
            </a:r>
            <a:endParaRPr lang="ru-RU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криминальное (преступное)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поведение</a:t>
            </a:r>
            <a:r>
              <a:rPr lang="ru-RU" sz="2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- поведение, связанное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 различными преступлениями.</a:t>
            </a:r>
            <a:endParaRPr lang="ru-RU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5A723C-AB81-49B9-B13B-F8F65BE23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62" y="3569653"/>
            <a:ext cx="5351227" cy="32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9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96020-606C-4332-8148-1F94D89E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DA4051-B879-469B-B23A-1062735B712F}"/>
              </a:ext>
            </a:extLst>
          </p:cNvPr>
          <p:cNvSpPr/>
          <p:nvPr/>
        </p:nvSpPr>
        <p:spPr>
          <a:xfrm>
            <a:off x="112643" y="0"/>
            <a:ext cx="11966713" cy="6867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ts val="1530"/>
              </a:lnSpc>
            </a:pPr>
            <a:endParaRPr lang="ru-RU" sz="2400" b="1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indent="228600" algn="ctr">
              <a:lnSpc>
                <a:spcPts val="1530"/>
              </a:lnSpc>
            </a:pPr>
            <a:r>
              <a:rPr lang="ru-RU" sz="2400" b="1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Признаками проблемных детей могут являться:</a:t>
            </a:r>
          </a:p>
          <a:p>
            <a:pPr indent="228600" algn="ctr">
              <a:lnSpc>
                <a:spcPts val="1530"/>
              </a:lnSpc>
            </a:pPr>
            <a:endParaRPr lang="ru-RU" dirty="0">
              <a:solidFill>
                <a:srgbClr val="00B05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Уклонение от учебы;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Низкая общественно-трудовая активность: </a:t>
            </a:r>
            <a:endParaRPr lang="ru-RU" sz="2000" dirty="0">
              <a:solidFill>
                <a:srgbClr val="7030A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отказ от общественных поручений;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– пренебрежительное отношение к делам класса; 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демонстративный отказ от участия в трудовых делах; 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пренебрежительное отношение к общественной собственности, ее порча.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Негативные проявления:</a:t>
            </a:r>
            <a:endParaRPr lang="ru-RU" sz="2000" dirty="0">
              <a:solidFill>
                <a:srgbClr val="7030A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употребление спиртных напитков;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употребление психотропных и токсических веществ; 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тяга к азартным играм; 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курение; 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нездоровые сексуальные проявления.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rgbClr val="7030A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lnSpc>
                <a:spcPts val="153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A90A27-C3E8-4D28-BE87-1163FCFB5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6" y="3950529"/>
            <a:ext cx="4518301" cy="27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4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96020-606C-4332-8148-1F94D89E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30AE0D-4719-430B-8829-40FD474D0CB4}"/>
              </a:ext>
            </a:extLst>
          </p:cNvPr>
          <p:cNvSpPr/>
          <p:nvPr/>
        </p:nvSpPr>
        <p:spPr>
          <a:xfrm>
            <a:off x="159025" y="0"/>
            <a:ext cx="11966713" cy="679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Признаками проблемных детей могут являться: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Повышенная критичность по отношению к взрослым и детям: </a:t>
            </a:r>
            <a:endParaRPr lang="ru-RU" sz="2000" dirty="0">
              <a:solidFill>
                <a:srgbClr val="7030A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грубость, использование ненормативной лексики;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– драки; 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прогулы;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пропуски занятий; 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недисциплинированность на уроках;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избиение слабых, младших; 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вымогательство;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– жестокое отношение к животным; 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воровство; 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нарушение общественного порядка; 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немотивированные поступки. </a:t>
            </a:r>
          </a:p>
          <a:p>
            <a:pPr>
              <a:spcAft>
                <a:spcPts val="0"/>
              </a:spcAft>
            </a:pPr>
            <a:endParaRPr lang="ru-RU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Отношение к воспитательным мероприятиям: </a:t>
            </a:r>
            <a:endParaRPr lang="ru-RU" sz="2000" dirty="0">
              <a:solidFill>
                <a:srgbClr val="0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равнодушное; 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скептическое; 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негативное; 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– ожесточенное</a:t>
            </a:r>
            <a:r>
              <a:rPr lang="ru-RU" sz="2000" b="1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38AEC3-7E2F-4838-A37E-1BC0CF1F1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39" y="2226365"/>
            <a:ext cx="4301656" cy="43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96020-606C-4332-8148-1F94D89E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0EC8CB-8E89-47C6-8BFC-70A21AD71A5C}"/>
              </a:ext>
            </a:extLst>
          </p:cNvPr>
          <p:cNvSpPr/>
          <p:nvPr/>
        </p:nvSpPr>
        <p:spPr>
          <a:xfrm>
            <a:off x="233240" y="135172"/>
            <a:ext cx="11958760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 и факторы отклоняющегося поведения: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Социальные причины:</a:t>
            </a:r>
            <a:r>
              <a:rPr lang="ru-RU" sz="24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  </a:t>
            </a:r>
          </a:p>
          <a:p>
            <a:r>
              <a:rPr lang="ru-RU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К ним, прежде всего, относятся: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малые социальные группы (прежде всего</a:t>
            </a:r>
            <a:r>
              <a:rPr lang="ru-RU" sz="2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 семья</a:t>
            </a:r>
            <a:r>
              <a:rPr lang="ru-RU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, группа сверстников);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школа;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социальное неравенство,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расслоение общества на богатых и бедных,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нестабильность социально-экономической ситуации,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ограничение социально приемлемых способов получения достойного заработка, безработица.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Морально-этические причины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 Black" panose="020B0A04020102020204" pitchFamily="34" charset="0"/>
              </a:rPr>
              <a:t>низкий морально-нравственный уровень </a:t>
            </a:r>
          </a:p>
          <a:p>
            <a:r>
              <a:rPr lang="ru-RU" dirty="0">
                <a:latin typeface="Arial Black" panose="020B0A04020102020204" pitchFamily="34" charset="0"/>
              </a:rPr>
              <a:t>современного общества;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 Black" panose="020B0A04020102020204" pitchFamily="34" charset="0"/>
              </a:rPr>
              <a:t> бездуховность;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 Black" panose="020B0A04020102020204" pitchFamily="34" charset="0"/>
              </a:rPr>
              <a:t>утрата моральных ценностей;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 Black" panose="020B0A04020102020204" pitchFamily="34" charset="0"/>
              </a:rPr>
              <a:t>равнодушие общества ко многим детским проблемам;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 Black" panose="020B0A04020102020204" pitchFamily="34" charset="0"/>
              </a:rPr>
              <a:t>процветание среди населения алкоголизма </a:t>
            </a:r>
          </a:p>
          <a:p>
            <a:pPr lvl="0"/>
            <a:r>
              <a:rPr lang="ru-RU" dirty="0">
                <a:latin typeface="Arial Black" panose="020B0A04020102020204" pitchFamily="34" charset="0"/>
              </a:rPr>
              <a:t>и наркомании.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2000" dirty="0">
              <a:latin typeface="Arial Black" panose="020B0A04020102020204" pitchFamily="34" charset="0"/>
              <a:ea typeface="Segoe UI Black" panose="020B0A02040204020203" pitchFamily="34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37F230-A189-4EE5-874D-A99ADE78C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93" y="3562216"/>
            <a:ext cx="4275133" cy="3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96020-606C-4332-8148-1F94D89E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351D53-931A-4E06-BD80-1FD1D512C6FD}"/>
              </a:ext>
            </a:extLst>
          </p:cNvPr>
          <p:cNvSpPr/>
          <p:nvPr/>
        </p:nvSpPr>
        <p:spPr>
          <a:xfrm>
            <a:off x="0" y="499510"/>
            <a:ext cx="12192000" cy="6014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Социально-педагогические причины</a:t>
            </a:r>
            <a:r>
              <a:rPr lang="ru-RU" sz="24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:</a:t>
            </a:r>
          </a:p>
          <a:p>
            <a:r>
              <a:rPr lang="ru-RU" sz="24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ru-RU" sz="2400" dirty="0">
              <a:solidFill>
                <a:srgbClr val="00206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дефекты семейного и школьного воспитания; 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неуспехи ребенка в школе; 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падение престижа образования; 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педагогическая запущенность и т.д.</a:t>
            </a: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Неформальные группы сверстников</a:t>
            </a:r>
            <a:r>
              <a:rPr lang="ru-RU" sz="24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</a:t>
            </a:r>
            <a:r>
              <a:rPr lang="ru-RU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 </a:t>
            </a:r>
            <a:endParaRPr lang="ru-RU" sz="2400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4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Особенности подросткового возраста: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4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внутренние трудности переходного возраста, начиная с </a:t>
            </a:r>
            <a:r>
              <a:rPr lang="ru-RU" sz="2000" dirty="0" err="1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психогармональных</a:t>
            </a: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процессов и заканчивая перестройкой «Я-концепции»;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пограничная неопределенность социального положения: уже не ребенок, но еще и не взрослый;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стремление к новизне, к оригинальности поведения (в том числе и отклоняющегося), желание утверждаться.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E251AF-E59B-44C2-AABB-27ADB892C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47" y="155486"/>
            <a:ext cx="5248768" cy="42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1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96020-606C-4332-8148-1F94D89E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D16D03-1957-4FBB-82B2-83FF27872A77}"/>
              </a:ext>
            </a:extLst>
          </p:cNvPr>
          <p:cNvSpPr/>
          <p:nvPr/>
        </p:nvSpPr>
        <p:spPr>
          <a:xfrm>
            <a:off x="87463" y="135173"/>
            <a:ext cx="12022373" cy="631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Психологические факторы</a:t>
            </a:r>
            <a:r>
              <a:rPr lang="ru-RU" sz="24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 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связанны с наличием у человека психопатологии или акцентуации (чрезмерное усиление) отдельных черт характера, что сопровождается: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эмоциональной неустойчивостью, 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неврастенией, 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повышенной возбудимостью нервной системы,</a:t>
            </a:r>
            <a:endParaRPr lang="ru-RU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lvl="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психопатией. 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indent="274320" algn="just"/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Человек с явно выраженной психопатией или акцентуированными чертами характера нуждается в социально-медицинской реабилитации, психолого-педагогической коррекции.</a:t>
            </a:r>
            <a:endParaRPr lang="ru-RU" sz="2000" dirty="0"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indent="274320" algn="just">
              <a:spcAft>
                <a:spcPts val="0"/>
              </a:spcAft>
            </a:pPr>
            <a:endParaRPr lang="ru-RU" sz="2000" b="1" dirty="0">
              <a:solidFill>
                <a:srgbClr val="0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Личностный фактор</a:t>
            </a:r>
            <a:r>
              <a:rPr lang="ru-RU" sz="24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Наиболее опасным представляется заниженный уровень самоуважения и отсутствие сложившихся механизмов самоконтроля и само-корректировки поведения. 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Наиболее восприимчивыми к различным видам отклоняющегося поведения являются подростки 14-15 лет.</a:t>
            </a:r>
            <a:endParaRPr lang="ru-RU" sz="2000" dirty="0">
              <a:solidFill>
                <a:srgbClr val="FF000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26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531</Words>
  <Application>Microsoft Office PowerPoint</Application>
  <PresentationFormat>Широкоэкранный</PresentationFormat>
  <Paragraphs>146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Segoe UI Black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Психолог</dc:creator>
  <cp:lastModifiedBy>Психолог</cp:lastModifiedBy>
  <cp:revision>20</cp:revision>
  <dcterms:created xsi:type="dcterms:W3CDTF">2024-07-16T08:02:19Z</dcterms:created>
  <dcterms:modified xsi:type="dcterms:W3CDTF">2024-09-19T09:15:46Z</dcterms:modified>
</cp:coreProperties>
</file>